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Neue Machina Light" charset="1" panose="00000400000000000000"/>
      <p:regular r:id="rId34"/>
    </p:embeddedFont>
    <p:embeddedFont>
      <p:font typeface="Canva Sans Bold" charset="1" panose="020B0803030501040103"/>
      <p:regular r:id="rId35"/>
    </p:embeddedFont>
    <p:embeddedFont>
      <p:font typeface="Canva Sans" charset="1" panose="020B05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 Id="rId3" Target="../media/image4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5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jpeg" Type="http://schemas.openxmlformats.org/officeDocument/2006/relationships/image"/><Relationship Id="rId3" Target="../media/image5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png" Type="http://schemas.openxmlformats.org/officeDocument/2006/relationships/image"/><Relationship Id="rId4" Target="../media/image5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7.jpeg" Type="http://schemas.openxmlformats.org/officeDocument/2006/relationships/image"/><Relationship Id="rId4" Target="https://www.youtube.com/watch?v=MTe12fH2xtQ" TargetMode="External" Type="http://schemas.openxmlformats.org/officeDocument/2006/relationships/video"/><Relationship Id="rId5" Target="../media/image5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13" Target="../media/image23.png" Type="http://schemas.openxmlformats.org/officeDocument/2006/relationships/image"/><Relationship Id="rId14" Target="../media/image24.png" Type="http://schemas.openxmlformats.org/officeDocument/2006/relationships/image"/><Relationship Id="rId15" Target="../media/image25.png" Type="http://schemas.openxmlformats.org/officeDocument/2006/relationships/image"/><Relationship Id="rId2" Target="../media/image14.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8.jpe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589822" y="8927134"/>
            <a:ext cx="7029817" cy="507366"/>
          </a:xfrm>
          <a:prstGeom prst="rect">
            <a:avLst/>
          </a:prstGeom>
        </p:spPr>
        <p:txBody>
          <a:bodyPr anchor="t" rtlCol="false" tIns="0" lIns="0" bIns="0" rIns="0">
            <a:spAutoFit/>
          </a:bodyPr>
          <a:lstStyle/>
          <a:p>
            <a:pPr algn="l">
              <a:lnSpc>
                <a:spcPts val="4059"/>
              </a:lnSpc>
            </a:pPr>
            <a:r>
              <a:rPr lang="en-US" sz="2899">
                <a:solidFill>
                  <a:srgbClr val="F8F0DE"/>
                </a:solidFill>
                <a:latin typeface="Neue Machina Light"/>
                <a:ea typeface="Neue Machina Light"/>
                <a:cs typeface="Neue Machina Light"/>
                <a:sym typeface="Neue Machina Light"/>
              </a:rPr>
              <a:t>BY ALI JAAFAR </a:t>
            </a:r>
          </a:p>
        </p:txBody>
      </p:sp>
      <p:grpSp>
        <p:nvGrpSpPr>
          <p:cNvPr name="Group 3" id="3"/>
          <p:cNvGrpSpPr/>
          <p:nvPr/>
        </p:nvGrpSpPr>
        <p:grpSpPr>
          <a:xfrm rot="0">
            <a:off x="1589822" y="7087944"/>
            <a:ext cx="15108356" cy="971550"/>
            <a:chOff x="0" y="0"/>
            <a:chExt cx="20144475" cy="1295400"/>
          </a:xfrm>
        </p:grpSpPr>
        <p:sp>
          <p:nvSpPr>
            <p:cNvPr name="TextBox 4" id="4"/>
            <p:cNvSpPr txBox="true"/>
            <p:nvPr/>
          </p:nvSpPr>
          <p:spPr>
            <a:xfrm rot="0">
              <a:off x="0" y="-66675"/>
              <a:ext cx="11104446" cy="1362075"/>
            </a:xfrm>
            <a:prstGeom prst="rect">
              <a:avLst/>
            </a:prstGeom>
          </p:spPr>
          <p:txBody>
            <a:bodyPr anchor="t" rtlCol="false" tIns="0" lIns="0" bIns="0" rIns="0">
              <a:spAutoFit/>
            </a:bodyPr>
            <a:lstStyle/>
            <a:p>
              <a:pPr algn="l">
                <a:lnSpc>
                  <a:spcPts val="7679"/>
                </a:lnSpc>
              </a:pPr>
            </a:p>
          </p:txBody>
        </p:sp>
        <p:sp>
          <p:nvSpPr>
            <p:cNvPr name="TextBox 5" id="5"/>
            <p:cNvSpPr txBox="true"/>
            <p:nvPr/>
          </p:nvSpPr>
          <p:spPr>
            <a:xfrm rot="0">
              <a:off x="13370195" y="276225"/>
              <a:ext cx="6774280" cy="733425"/>
            </a:xfrm>
            <a:prstGeom prst="rect">
              <a:avLst/>
            </a:prstGeom>
          </p:spPr>
          <p:txBody>
            <a:bodyPr anchor="t" rtlCol="false" tIns="0" lIns="0" bIns="0" rIns="0">
              <a:spAutoFit/>
            </a:bodyPr>
            <a:lstStyle/>
            <a:p>
              <a:pPr algn="r">
                <a:lnSpc>
                  <a:spcPts val="4320"/>
                </a:lnSpc>
              </a:pPr>
            </a:p>
          </p:txBody>
        </p:sp>
      </p:grpSp>
      <p:sp>
        <p:nvSpPr>
          <p:cNvPr name="Freeform 6" id="6"/>
          <p:cNvSpPr/>
          <p:nvPr/>
        </p:nvSpPr>
        <p:spPr>
          <a:xfrm flipH="false" flipV="false" rot="0">
            <a:off x="-4068548" y="-848191"/>
            <a:ext cx="25376374" cy="13711407"/>
          </a:xfrm>
          <a:custGeom>
            <a:avLst/>
            <a:gdLst/>
            <a:ahLst/>
            <a:cxnLst/>
            <a:rect r="r" b="b" t="t" l="l"/>
            <a:pathLst>
              <a:path h="13711407" w="25376374">
                <a:moveTo>
                  <a:pt x="0" y="0"/>
                </a:moveTo>
                <a:lnTo>
                  <a:pt x="25376374" y="0"/>
                </a:lnTo>
                <a:lnTo>
                  <a:pt x="25376374" y="13711407"/>
                </a:lnTo>
                <a:lnTo>
                  <a:pt x="0" y="13711407"/>
                </a:lnTo>
                <a:lnTo>
                  <a:pt x="0" y="0"/>
                </a:lnTo>
                <a:close/>
              </a:path>
            </a:pathLst>
          </a:custGeom>
          <a:blipFill>
            <a:blip r:embed="rId2">
              <a:alphaModFix amt="43999"/>
            </a:blip>
            <a:stretch>
              <a:fillRect l="0" t="-4146" r="0" b="0"/>
            </a:stretch>
          </a:blipFill>
        </p:spPr>
      </p:sp>
      <p:sp>
        <p:nvSpPr>
          <p:cNvPr name="TextBox 7" id="7"/>
          <p:cNvSpPr txBox="true"/>
          <p:nvPr/>
        </p:nvSpPr>
        <p:spPr>
          <a:xfrm rot="0">
            <a:off x="5627340" y="5836062"/>
            <a:ext cx="11631960" cy="1566544"/>
          </a:xfrm>
          <a:prstGeom prst="rect">
            <a:avLst/>
          </a:prstGeom>
        </p:spPr>
        <p:txBody>
          <a:bodyPr anchor="t" rtlCol="false" tIns="0" lIns="0" bIns="0" rIns="0">
            <a:spAutoFit/>
          </a:bodyPr>
          <a:lstStyle/>
          <a:p>
            <a:pPr algn="ctr">
              <a:lnSpc>
                <a:spcPts val="12880"/>
              </a:lnSpc>
            </a:pPr>
            <a:r>
              <a:rPr lang="en-US" sz="9200" b="true">
                <a:solidFill>
                  <a:srgbClr val="D9D9D9"/>
                </a:solidFill>
                <a:latin typeface="Canva Sans Bold"/>
                <a:ea typeface="Canva Sans Bold"/>
                <a:cs typeface="Canva Sans Bold"/>
                <a:sym typeface="Canva Sans Bold"/>
              </a:rPr>
              <a:t>F1- Lap time insights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8584979"/>
            <a:ext cx="18288000" cy="5885411"/>
            <a:chOff x="0" y="0"/>
            <a:chExt cx="24384000" cy="7847215"/>
          </a:xfrm>
        </p:grpSpPr>
        <p:sp>
          <p:nvSpPr>
            <p:cNvPr name="Freeform 3" id="3"/>
            <p:cNvSpPr/>
            <p:nvPr/>
          </p:nvSpPr>
          <p:spPr>
            <a:xfrm flipH="false" flipV="false" rot="-5400000">
              <a:off x="140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268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396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alphaModFix amt="7999"/>
            </a:blip>
            <a:stretch>
              <a:fillRect l="0" t="0" r="0" b="0"/>
            </a:stretch>
          </a:blipFill>
        </p:spPr>
      </p:sp>
      <p:sp>
        <p:nvSpPr>
          <p:cNvPr name="TextBox 7" id="7"/>
          <p:cNvSpPr txBox="true"/>
          <p:nvPr/>
        </p:nvSpPr>
        <p:spPr>
          <a:xfrm rot="0">
            <a:off x="3035461" y="327215"/>
            <a:ext cx="12217078"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 When &amp; Where They Race?</a:t>
            </a:r>
          </a:p>
        </p:txBody>
      </p:sp>
      <p:sp>
        <p:nvSpPr>
          <p:cNvPr name="TextBox 8" id="8"/>
          <p:cNvSpPr txBox="true"/>
          <p:nvPr/>
        </p:nvSpPr>
        <p:spPr>
          <a:xfrm rot="0">
            <a:off x="4854232" y="2507363"/>
            <a:ext cx="8282364" cy="2164421"/>
          </a:xfrm>
          <a:prstGeom prst="rect">
            <a:avLst/>
          </a:prstGeom>
        </p:spPr>
        <p:txBody>
          <a:bodyPr anchor="t" rtlCol="false" tIns="0" lIns="0" bIns="0" rIns="0">
            <a:spAutoFit/>
          </a:bodyPr>
          <a:lstStyle/>
          <a:p>
            <a:pPr algn="ctr">
              <a:lnSpc>
                <a:spcPts val="5759"/>
              </a:lnSpc>
            </a:pPr>
          </a:p>
          <a:p>
            <a:pPr algn="ctr" marL="888134" indent="-444067" lvl="1">
              <a:lnSpc>
                <a:spcPts val="5759"/>
              </a:lnSpc>
              <a:buFont typeface="Arial"/>
              <a:buChar char="•"/>
            </a:pPr>
            <a:r>
              <a:rPr lang="en-US" b="true" sz="4113">
                <a:solidFill>
                  <a:srgbClr val="B4B4B4"/>
                </a:solidFill>
                <a:latin typeface="Canva Sans Bold"/>
                <a:ea typeface="Canva Sans Bold"/>
                <a:cs typeface="Canva Sans Bold"/>
                <a:sym typeface="Canva Sans Bold"/>
              </a:rPr>
              <a:t>Season: March → December</a:t>
            </a:r>
          </a:p>
          <a:p>
            <a:pPr algn="ctr" marL="888134" indent="-444067" lvl="1">
              <a:lnSpc>
                <a:spcPts val="5759"/>
              </a:lnSpc>
              <a:buFont typeface="Arial"/>
              <a:buChar char="•"/>
            </a:pPr>
            <a:r>
              <a:rPr lang="en-US" b="true" sz="4113">
                <a:solidFill>
                  <a:srgbClr val="B4B4B4"/>
                </a:solidFill>
                <a:latin typeface="Canva Sans Bold"/>
                <a:ea typeface="Canva Sans Bold"/>
                <a:cs typeface="Canva Sans Bold"/>
                <a:sym typeface="Canva Sans Bold"/>
              </a:rPr>
              <a:t>Tracks all over the worl</a:t>
            </a:r>
            <a:r>
              <a:rPr lang="en-US" b="true" sz="4113">
                <a:solidFill>
                  <a:srgbClr val="B4B4B4"/>
                </a:solidFill>
                <a:latin typeface="Canva Sans Bold"/>
                <a:ea typeface="Canva Sans Bold"/>
                <a:cs typeface="Canva Sans Bold"/>
                <a:sym typeface="Canva Sans Bold"/>
              </a:rPr>
              <a:t>d:</a:t>
            </a:r>
          </a:p>
        </p:txBody>
      </p:sp>
      <p:sp>
        <p:nvSpPr>
          <p:cNvPr name="TextBox 9" id="9"/>
          <p:cNvSpPr txBox="true"/>
          <p:nvPr/>
        </p:nvSpPr>
        <p:spPr>
          <a:xfrm rot="0">
            <a:off x="4854232" y="4108015"/>
            <a:ext cx="8282364" cy="4988553"/>
          </a:xfrm>
          <a:prstGeom prst="rect">
            <a:avLst/>
          </a:prstGeom>
        </p:spPr>
        <p:txBody>
          <a:bodyPr anchor="t" rtlCol="false" tIns="0" lIns="0" bIns="0" rIns="0">
            <a:spAutoFit/>
          </a:bodyPr>
          <a:lstStyle/>
          <a:p>
            <a:pPr algn="ctr">
              <a:lnSpc>
                <a:spcPts val="5723"/>
              </a:lnSpc>
            </a:pPr>
          </a:p>
          <a:p>
            <a:pPr algn="ctr" marL="882656" indent="-441328" lvl="1">
              <a:lnSpc>
                <a:spcPts val="5723"/>
              </a:lnSpc>
              <a:buFont typeface="Arial"/>
              <a:buChar char="•"/>
            </a:pPr>
            <a:r>
              <a:rPr lang="en-US" b="true" sz="4088">
                <a:solidFill>
                  <a:srgbClr val="B4B4B4"/>
                </a:solidFill>
                <a:latin typeface="Canva Sans Bold"/>
                <a:ea typeface="Canva Sans Bold"/>
                <a:cs typeface="Canva Sans Bold"/>
                <a:sym typeface="Canva Sans Bold"/>
              </a:rPr>
              <a:t>🇲🇨 Monaco (street race)</a:t>
            </a:r>
          </a:p>
          <a:p>
            <a:pPr algn="ctr" marL="882656" indent="-441328" lvl="1">
              <a:lnSpc>
                <a:spcPts val="5723"/>
              </a:lnSpc>
              <a:buFont typeface="Arial"/>
              <a:buChar char="•"/>
            </a:pPr>
            <a:r>
              <a:rPr lang="en-US" b="true" sz="4088">
                <a:solidFill>
                  <a:srgbClr val="B4B4B4"/>
                </a:solidFill>
                <a:latin typeface="Canva Sans Bold"/>
                <a:ea typeface="Canva Sans Bold"/>
                <a:cs typeface="Canva Sans Bold"/>
                <a:sym typeface="Canva Sans Bold"/>
              </a:rPr>
              <a:t>🇮🇹 Monza (very fast)</a:t>
            </a:r>
          </a:p>
          <a:p>
            <a:pPr algn="ctr" marL="882656" indent="-441328" lvl="1">
              <a:lnSpc>
                <a:spcPts val="5723"/>
              </a:lnSpc>
              <a:buFont typeface="Arial"/>
              <a:buChar char="•"/>
            </a:pPr>
            <a:r>
              <a:rPr lang="en-US" b="true" sz="4088">
                <a:solidFill>
                  <a:srgbClr val="B4B4B4"/>
                </a:solidFill>
                <a:latin typeface="Canva Sans Bold"/>
                <a:ea typeface="Canva Sans Bold"/>
                <a:cs typeface="Canva Sans Bold"/>
                <a:sym typeface="Canva Sans Bold"/>
              </a:rPr>
              <a:t>🇧🇭 Bahrain (night </a:t>
            </a:r>
            <a:r>
              <a:rPr lang="en-US" b="true" sz="4088">
                <a:solidFill>
                  <a:srgbClr val="B4B4B4"/>
                </a:solidFill>
                <a:latin typeface="Canva Sans Bold"/>
                <a:ea typeface="Canva Sans Bold"/>
                <a:cs typeface="Canva Sans Bold"/>
                <a:sym typeface="Canva Sans Bold"/>
              </a:rPr>
              <a:t>desert race)</a:t>
            </a:r>
          </a:p>
          <a:p>
            <a:pPr algn="ctr" marL="882656" indent="-441328" lvl="1">
              <a:lnSpc>
                <a:spcPts val="5723"/>
              </a:lnSpc>
              <a:buFont typeface="Arial"/>
              <a:buChar char="•"/>
            </a:pPr>
            <a:r>
              <a:rPr lang="en-US" b="true" sz="4088">
                <a:solidFill>
                  <a:srgbClr val="B4B4B4"/>
                </a:solidFill>
                <a:latin typeface="Canva Sans Bold"/>
                <a:ea typeface="Canva Sans Bold"/>
                <a:cs typeface="Canva Sans Bold"/>
                <a:sym typeface="Canva Sans Bold"/>
              </a:rPr>
              <a:t>🇦🇪 Abu Dhabi (season finale)</a:t>
            </a:r>
          </a:p>
          <a:p>
            <a:pPr algn="ctr">
              <a:lnSpc>
                <a:spcPts val="5723"/>
              </a:lnSpc>
            </a:pPr>
          </a:p>
          <a:p>
            <a:pPr algn="ctr">
              <a:lnSpc>
                <a:spcPts val="572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777275" y="129191"/>
            <a:ext cx="4363545" cy="2916237"/>
            <a:chOff x="0" y="0"/>
            <a:chExt cx="5818060" cy="3888317"/>
          </a:xfrm>
        </p:grpSpPr>
        <p:sp>
          <p:nvSpPr>
            <p:cNvPr name="Freeform 3" id="3"/>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963264" y="7192059"/>
            <a:ext cx="6240335" cy="2916237"/>
            <a:chOff x="0" y="0"/>
            <a:chExt cx="8320447" cy="3888317"/>
          </a:xfrm>
        </p:grpSpPr>
        <p:sp>
          <p:nvSpPr>
            <p:cNvPr name="Freeform 6" id="6"/>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650164" y="-115585"/>
            <a:ext cx="19383759" cy="10717694"/>
          </a:xfrm>
          <a:custGeom>
            <a:avLst/>
            <a:gdLst/>
            <a:ahLst/>
            <a:cxnLst/>
            <a:rect r="r" b="b" t="t" l="l"/>
            <a:pathLst>
              <a:path h="10717694" w="19383759">
                <a:moveTo>
                  <a:pt x="0" y="0"/>
                </a:moveTo>
                <a:lnTo>
                  <a:pt x="19383760" y="0"/>
                </a:lnTo>
                <a:lnTo>
                  <a:pt x="19383760" y="10717694"/>
                </a:lnTo>
                <a:lnTo>
                  <a:pt x="0" y="10717694"/>
                </a:lnTo>
                <a:lnTo>
                  <a:pt x="0" y="0"/>
                </a:lnTo>
                <a:close/>
              </a:path>
            </a:pathLst>
          </a:custGeom>
          <a:blipFill>
            <a:blip r:embed="rId4">
              <a:alphaModFix amt="13000"/>
            </a:blip>
            <a:stretch>
              <a:fillRect l="-5292" t="0" r="-5292" b="0"/>
            </a:stretch>
          </a:blipFill>
        </p:spPr>
      </p:sp>
      <p:sp>
        <p:nvSpPr>
          <p:cNvPr name="TextBox 10" id="10"/>
          <p:cNvSpPr txBox="true"/>
          <p:nvPr/>
        </p:nvSpPr>
        <p:spPr>
          <a:xfrm rot="0">
            <a:off x="4372645" y="4541778"/>
            <a:ext cx="9542711"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Diving Into The Data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147654" y="0"/>
            <a:ext cx="18435654" cy="10287000"/>
          </a:xfrm>
          <a:custGeom>
            <a:avLst/>
            <a:gdLst/>
            <a:ahLst/>
            <a:cxnLst/>
            <a:rect r="r" b="b" t="t" l="l"/>
            <a:pathLst>
              <a:path h="10287000" w="18435654">
                <a:moveTo>
                  <a:pt x="0" y="0"/>
                </a:moveTo>
                <a:lnTo>
                  <a:pt x="18435654" y="0"/>
                </a:lnTo>
                <a:lnTo>
                  <a:pt x="18435654" y="10287000"/>
                </a:lnTo>
                <a:lnTo>
                  <a:pt x="0" y="10287000"/>
                </a:lnTo>
                <a:lnTo>
                  <a:pt x="0" y="0"/>
                </a:lnTo>
                <a:close/>
              </a:path>
            </a:pathLst>
          </a:custGeom>
          <a:blipFill>
            <a:blip r:embed="rId2">
              <a:alphaModFix amt="13000"/>
            </a:blip>
            <a:stretch>
              <a:fillRect l="0" t="-8890" r="0" b="-17828"/>
            </a:stretch>
          </a:blipFill>
        </p:spPr>
      </p:sp>
      <p:sp>
        <p:nvSpPr>
          <p:cNvPr name="Freeform 3" id="3"/>
          <p:cNvSpPr/>
          <p:nvPr/>
        </p:nvSpPr>
        <p:spPr>
          <a:xfrm flipH="false" flipV="false" rot="0">
            <a:off x="3031898" y="1566377"/>
            <a:ext cx="12224204" cy="8272733"/>
          </a:xfrm>
          <a:custGeom>
            <a:avLst/>
            <a:gdLst/>
            <a:ahLst/>
            <a:cxnLst/>
            <a:rect r="r" b="b" t="t" l="l"/>
            <a:pathLst>
              <a:path h="8272733" w="12224204">
                <a:moveTo>
                  <a:pt x="0" y="0"/>
                </a:moveTo>
                <a:lnTo>
                  <a:pt x="12224204" y="0"/>
                </a:lnTo>
                <a:lnTo>
                  <a:pt x="12224204" y="8272732"/>
                </a:lnTo>
                <a:lnTo>
                  <a:pt x="0" y="8272732"/>
                </a:lnTo>
                <a:lnTo>
                  <a:pt x="0" y="0"/>
                </a:lnTo>
                <a:close/>
              </a:path>
            </a:pathLst>
          </a:custGeom>
          <a:blipFill>
            <a:blip r:embed="rId3"/>
            <a:stretch>
              <a:fillRect l="-167" t="0" r="-167" b="-7859"/>
            </a:stretch>
          </a:blipFill>
        </p:spPr>
      </p:sp>
      <p:sp>
        <p:nvSpPr>
          <p:cNvPr name="TextBox 4" id="4"/>
          <p:cNvSpPr txBox="true"/>
          <p:nvPr/>
        </p:nvSpPr>
        <p:spPr>
          <a:xfrm rot="0">
            <a:off x="3541402" y="-40471"/>
            <a:ext cx="11205195"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Races Around The World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sp>
        <p:nvSpPr>
          <p:cNvPr name="Freeform 3" id="3"/>
          <p:cNvSpPr/>
          <p:nvPr/>
        </p:nvSpPr>
        <p:spPr>
          <a:xfrm flipH="false" flipV="false" rot="0">
            <a:off x="943877" y="4224627"/>
            <a:ext cx="16400246" cy="2562538"/>
          </a:xfrm>
          <a:custGeom>
            <a:avLst/>
            <a:gdLst/>
            <a:ahLst/>
            <a:cxnLst/>
            <a:rect r="r" b="b" t="t" l="l"/>
            <a:pathLst>
              <a:path h="2562538" w="16400246">
                <a:moveTo>
                  <a:pt x="0" y="0"/>
                </a:moveTo>
                <a:lnTo>
                  <a:pt x="16400246" y="0"/>
                </a:lnTo>
                <a:lnTo>
                  <a:pt x="16400246" y="2562539"/>
                </a:lnTo>
                <a:lnTo>
                  <a:pt x="0" y="2562539"/>
                </a:lnTo>
                <a:lnTo>
                  <a:pt x="0" y="0"/>
                </a:lnTo>
                <a:close/>
              </a:path>
            </a:pathLst>
          </a:custGeom>
          <a:blipFill>
            <a:blip r:embed="rId3"/>
            <a:stretch>
              <a:fillRect l="0" t="0" r="0" b="0"/>
            </a:stretch>
          </a:blipFill>
        </p:spPr>
      </p:sp>
      <p:sp>
        <p:nvSpPr>
          <p:cNvPr name="TextBox 4" id="4"/>
          <p:cNvSpPr txBox="true"/>
          <p:nvPr/>
        </p:nvSpPr>
        <p:spPr>
          <a:xfrm rot="0">
            <a:off x="4316189" y="188278"/>
            <a:ext cx="9358015"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Weather Conditions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808992" y="-357129"/>
            <a:ext cx="19387981" cy="10574223"/>
          </a:xfrm>
          <a:custGeom>
            <a:avLst/>
            <a:gdLst/>
            <a:ahLst/>
            <a:cxnLst/>
            <a:rect r="r" b="b" t="t" l="l"/>
            <a:pathLst>
              <a:path h="10574223" w="19387981">
                <a:moveTo>
                  <a:pt x="0" y="0"/>
                </a:moveTo>
                <a:lnTo>
                  <a:pt x="19387981" y="0"/>
                </a:lnTo>
                <a:lnTo>
                  <a:pt x="19387981" y="10574223"/>
                </a:lnTo>
                <a:lnTo>
                  <a:pt x="0" y="10574223"/>
                </a:lnTo>
                <a:lnTo>
                  <a:pt x="0" y="0"/>
                </a:lnTo>
                <a:close/>
              </a:path>
            </a:pathLst>
          </a:custGeom>
          <a:blipFill>
            <a:blip r:embed="rId2">
              <a:alphaModFix amt="7999"/>
            </a:blip>
            <a:stretch>
              <a:fillRect l="0" t="-49561" r="0" b="-49561"/>
            </a:stretch>
          </a:blipFill>
        </p:spPr>
      </p:sp>
      <p:sp>
        <p:nvSpPr>
          <p:cNvPr name="Freeform 3" id="3"/>
          <p:cNvSpPr/>
          <p:nvPr/>
        </p:nvSpPr>
        <p:spPr>
          <a:xfrm flipH="false" flipV="false" rot="0">
            <a:off x="366061" y="1304131"/>
            <a:ext cx="10484241" cy="2883166"/>
          </a:xfrm>
          <a:custGeom>
            <a:avLst/>
            <a:gdLst/>
            <a:ahLst/>
            <a:cxnLst/>
            <a:rect r="r" b="b" t="t" l="l"/>
            <a:pathLst>
              <a:path h="2883166" w="10484241">
                <a:moveTo>
                  <a:pt x="0" y="0"/>
                </a:moveTo>
                <a:lnTo>
                  <a:pt x="10484242" y="0"/>
                </a:lnTo>
                <a:lnTo>
                  <a:pt x="10484242" y="2883166"/>
                </a:lnTo>
                <a:lnTo>
                  <a:pt x="0" y="2883166"/>
                </a:lnTo>
                <a:lnTo>
                  <a:pt x="0" y="0"/>
                </a:lnTo>
                <a:close/>
              </a:path>
            </a:pathLst>
          </a:custGeom>
          <a:blipFill>
            <a:blip r:embed="rId3"/>
            <a:stretch>
              <a:fillRect l="0" t="0" r="0" b="0"/>
            </a:stretch>
          </a:blipFill>
        </p:spPr>
      </p:sp>
      <p:sp>
        <p:nvSpPr>
          <p:cNvPr name="Freeform 4" id="4"/>
          <p:cNvSpPr/>
          <p:nvPr/>
        </p:nvSpPr>
        <p:spPr>
          <a:xfrm flipH="false" flipV="false" rot="0">
            <a:off x="2880028" y="4302236"/>
            <a:ext cx="10484241" cy="2883166"/>
          </a:xfrm>
          <a:custGeom>
            <a:avLst/>
            <a:gdLst/>
            <a:ahLst/>
            <a:cxnLst/>
            <a:rect r="r" b="b" t="t" l="l"/>
            <a:pathLst>
              <a:path h="2883166" w="10484241">
                <a:moveTo>
                  <a:pt x="0" y="0"/>
                </a:moveTo>
                <a:lnTo>
                  <a:pt x="10484241" y="0"/>
                </a:lnTo>
                <a:lnTo>
                  <a:pt x="10484241" y="2883166"/>
                </a:lnTo>
                <a:lnTo>
                  <a:pt x="0" y="2883166"/>
                </a:lnTo>
                <a:lnTo>
                  <a:pt x="0" y="0"/>
                </a:lnTo>
                <a:close/>
              </a:path>
            </a:pathLst>
          </a:custGeom>
          <a:blipFill>
            <a:blip r:embed="rId4"/>
            <a:stretch>
              <a:fillRect l="0" t="0" r="0" b="0"/>
            </a:stretch>
          </a:blipFill>
        </p:spPr>
      </p:sp>
      <p:sp>
        <p:nvSpPr>
          <p:cNvPr name="Freeform 5" id="5"/>
          <p:cNvSpPr/>
          <p:nvPr/>
        </p:nvSpPr>
        <p:spPr>
          <a:xfrm flipH="false" flipV="false" rot="0">
            <a:off x="5408443" y="7299702"/>
            <a:ext cx="10484241" cy="2883166"/>
          </a:xfrm>
          <a:custGeom>
            <a:avLst/>
            <a:gdLst/>
            <a:ahLst/>
            <a:cxnLst/>
            <a:rect r="r" b="b" t="t" l="l"/>
            <a:pathLst>
              <a:path h="2883166" w="10484241">
                <a:moveTo>
                  <a:pt x="0" y="0"/>
                </a:moveTo>
                <a:lnTo>
                  <a:pt x="10484241" y="0"/>
                </a:lnTo>
                <a:lnTo>
                  <a:pt x="10484241" y="2883167"/>
                </a:lnTo>
                <a:lnTo>
                  <a:pt x="0" y="2883167"/>
                </a:lnTo>
                <a:lnTo>
                  <a:pt x="0" y="0"/>
                </a:lnTo>
                <a:close/>
              </a:path>
            </a:pathLst>
          </a:custGeom>
          <a:blipFill>
            <a:blip r:embed="rId5"/>
            <a:stretch>
              <a:fillRect l="0" t="0" r="0" b="0"/>
            </a:stretch>
          </a:blipFill>
        </p:spPr>
      </p:sp>
      <p:sp>
        <p:nvSpPr>
          <p:cNvPr name="TextBox 6" id="6"/>
          <p:cNvSpPr txBox="true"/>
          <p:nvPr/>
        </p:nvSpPr>
        <p:spPr>
          <a:xfrm rot="0">
            <a:off x="4259620" y="-142875"/>
            <a:ext cx="9528944"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Teams Performance  </a:t>
            </a:r>
          </a:p>
        </p:txBody>
      </p:sp>
      <p:sp>
        <p:nvSpPr>
          <p:cNvPr name="TextBox 7" id="7"/>
          <p:cNvSpPr txBox="true"/>
          <p:nvPr/>
        </p:nvSpPr>
        <p:spPr>
          <a:xfrm rot="0">
            <a:off x="12599402" y="1522069"/>
            <a:ext cx="5268931" cy="2380615"/>
          </a:xfrm>
          <a:prstGeom prst="rect">
            <a:avLst/>
          </a:prstGeom>
        </p:spPr>
        <p:txBody>
          <a:bodyPr anchor="t" rtlCol="false" tIns="0" lIns="0" bIns="0" rIns="0">
            <a:spAutoFit/>
          </a:bodyPr>
          <a:lstStyle/>
          <a:p>
            <a:pPr algn="ctr">
              <a:lnSpc>
                <a:spcPts val="4759"/>
              </a:lnSpc>
            </a:pPr>
            <a:r>
              <a:rPr lang="en-US" sz="3399">
                <a:solidFill>
                  <a:srgbClr val="B4B4B4"/>
                </a:solidFill>
                <a:latin typeface="Canva Sans"/>
                <a:ea typeface="Canva Sans"/>
                <a:cs typeface="Canva Sans"/>
                <a:sym typeface="Canva Sans"/>
              </a:rPr>
              <a:t>Teams are competing every season to get the constructors championship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808992" y="-357129"/>
            <a:ext cx="19387981" cy="10574223"/>
          </a:xfrm>
          <a:custGeom>
            <a:avLst/>
            <a:gdLst/>
            <a:ahLst/>
            <a:cxnLst/>
            <a:rect r="r" b="b" t="t" l="l"/>
            <a:pathLst>
              <a:path h="10574223" w="19387981">
                <a:moveTo>
                  <a:pt x="0" y="0"/>
                </a:moveTo>
                <a:lnTo>
                  <a:pt x="19387981" y="0"/>
                </a:lnTo>
                <a:lnTo>
                  <a:pt x="19387981" y="10574223"/>
                </a:lnTo>
                <a:lnTo>
                  <a:pt x="0" y="10574223"/>
                </a:lnTo>
                <a:lnTo>
                  <a:pt x="0" y="0"/>
                </a:lnTo>
                <a:close/>
              </a:path>
            </a:pathLst>
          </a:custGeom>
          <a:blipFill>
            <a:blip r:embed="rId2">
              <a:alphaModFix amt="7999"/>
            </a:blip>
            <a:stretch>
              <a:fillRect l="0" t="-49561" r="0" b="-49561"/>
            </a:stretch>
          </a:blipFill>
        </p:spPr>
      </p:sp>
      <p:sp>
        <p:nvSpPr>
          <p:cNvPr name="Freeform 3" id="3"/>
          <p:cNvSpPr/>
          <p:nvPr/>
        </p:nvSpPr>
        <p:spPr>
          <a:xfrm flipH="false" flipV="false" rot="0">
            <a:off x="535264" y="1974522"/>
            <a:ext cx="17217471" cy="3374562"/>
          </a:xfrm>
          <a:custGeom>
            <a:avLst/>
            <a:gdLst/>
            <a:ahLst/>
            <a:cxnLst/>
            <a:rect r="r" b="b" t="t" l="l"/>
            <a:pathLst>
              <a:path h="3374562" w="17217471">
                <a:moveTo>
                  <a:pt x="0" y="0"/>
                </a:moveTo>
                <a:lnTo>
                  <a:pt x="17217472" y="0"/>
                </a:lnTo>
                <a:lnTo>
                  <a:pt x="17217472" y="3374561"/>
                </a:lnTo>
                <a:lnTo>
                  <a:pt x="0" y="3374561"/>
                </a:lnTo>
                <a:lnTo>
                  <a:pt x="0" y="0"/>
                </a:lnTo>
                <a:close/>
              </a:path>
            </a:pathLst>
          </a:custGeom>
          <a:blipFill>
            <a:blip r:embed="rId3"/>
            <a:stretch>
              <a:fillRect l="0" t="0" r="0" b="-211230"/>
            </a:stretch>
          </a:blipFill>
        </p:spPr>
      </p:sp>
      <p:sp>
        <p:nvSpPr>
          <p:cNvPr name="Freeform 4" id="4"/>
          <p:cNvSpPr/>
          <p:nvPr/>
        </p:nvSpPr>
        <p:spPr>
          <a:xfrm flipH="false" flipV="false" rot="0">
            <a:off x="535264" y="5624412"/>
            <a:ext cx="17217471" cy="3680234"/>
          </a:xfrm>
          <a:custGeom>
            <a:avLst/>
            <a:gdLst/>
            <a:ahLst/>
            <a:cxnLst/>
            <a:rect r="r" b="b" t="t" l="l"/>
            <a:pathLst>
              <a:path h="3680234" w="17217471">
                <a:moveTo>
                  <a:pt x="0" y="0"/>
                </a:moveTo>
                <a:lnTo>
                  <a:pt x="17217472" y="0"/>
                </a:lnTo>
                <a:lnTo>
                  <a:pt x="17217472" y="3680235"/>
                </a:lnTo>
                <a:lnTo>
                  <a:pt x="0" y="3680235"/>
                </a:lnTo>
                <a:lnTo>
                  <a:pt x="0" y="0"/>
                </a:lnTo>
                <a:close/>
              </a:path>
            </a:pathLst>
          </a:custGeom>
          <a:blipFill>
            <a:blip r:embed="rId4"/>
            <a:stretch>
              <a:fillRect l="0" t="0" r="0" b="0"/>
            </a:stretch>
          </a:blipFill>
        </p:spPr>
      </p:sp>
      <p:sp>
        <p:nvSpPr>
          <p:cNvPr name="Freeform 5" id="5"/>
          <p:cNvSpPr/>
          <p:nvPr/>
        </p:nvSpPr>
        <p:spPr>
          <a:xfrm flipH="false" flipV="false" rot="0">
            <a:off x="11424619" y="5778977"/>
            <a:ext cx="1741757" cy="533413"/>
          </a:xfrm>
          <a:custGeom>
            <a:avLst/>
            <a:gdLst/>
            <a:ahLst/>
            <a:cxnLst/>
            <a:rect r="r" b="b" t="t" l="l"/>
            <a:pathLst>
              <a:path h="533413" w="1741757">
                <a:moveTo>
                  <a:pt x="0" y="0"/>
                </a:moveTo>
                <a:lnTo>
                  <a:pt x="1741757" y="0"/>
                </a:lnTo>
                <a:lnTo>
                  <a:pt x="1741757" y="533413"/>
                </a:lnTo>
                <a:lnTo>
                  <a:pt x="0" y="533413"/>
                </a:lnTo>
                <a:lnTo>
                  <a:pt x="0" y="0"/>
                </a:lnTo>
                <a:close/>
              </a:path>
            </a:pathLst>
          </a:custGeom>
          <a:blipFill>
            <a:blip r:embed="rId5"/>
            <a:stretch>
              <a:fillRect l="0" t="0" r="0" b="0"/>
            </a:stretch>
          </a:blipFill>
        </p:spPr>
      </p:sp>
      <p:sp>
        <p:nvSpPr>
          <p:cNvPr name="Freeform 6" id="6"/>
          <p:cNvSpPr/>
          <p:nvPr/>
        </p:nvSpPr>
        <p:spPr>
          <a:xfrm flipH="false" flipV="false" rot="0">
            <a:off x="4445716" y="5714681"/>
            <a:ext cx="1912669" cy="597709"/>
          </a:xfrm>
          <a:custGeom>
            <a:avLst/>
            <a:gdLst/>
            <a:ahLst/>
            <a:cxnLst/>
            <a:rect r="r" b="b" t="t" l="l"/>
            <a:pathLst>
              <a:path h="597709" w="1912669">
                <a:moveTo>
                  <a:pt x="0" y="0"/>
                </a:moveTo>
                <a:lnTo>
                  <a:pt x="1912669" y="0"/>
                </a:lnTo>
                <a:lnTo>
                  <a:pt x="1912669" y="597709"/>
                </a:lnTo>
                <a:lnTo>
                  <a:pt x="0" y="597709"/>
                </a:lnTo>
                <a:lnTo>
                  <a:pt x="0" y="0"/>
                </a:lnTo>
                <a:close/>
              </a:path>
            </a:pathLst>
          </a:custGeom>
          <a:blipFill>
            <a:blip r:embed="rId6"/>
            <a:stretch>
              <a:fillRect l="0" t="0" r="0" b="0"/>
            </a:stretch>
          </a:blipFill>
        </p:spPr>
      </p:sp>
      <p:sp>
        <p:nvSpPr>
          <p:cNvPr name="TextBox 7" id="7"/>
          <p:cNvSpPr txBox="true"/>
          <p:nvPr/>
        </p:nvSpPr>
        <p:spPr>
          <a:xfrm rot="0">
            <a:off x="4264298" y="1606"/>
            <a:ext cx="9759404"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RedBull VS Mercedes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77275" y="129191"/>
            <a:ext cx="4363545" cy="2916237"/>
            <a:chOff x="0" y="0"/>
            <a:chExt cx="5818060" cy="3888317"/>
          </a:xfrm>
        </p:grpSpPr>
        <p:sp>
          <p:nvSpPr>
            <p:cNvPr name="Freeform 4" id="4"/>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14963264" y="7192059"/>
            <a:ext cx="6240335" cy="2916237"/>
            <a:chOff x="0" y="0"/>
            <a:chExt cx="8320447" cy="3888317"/>
          </a:xfrm>
        </p:grpSpPr>
        <p:sp>
          <p:nvSpPr>
            <p:cNvPr name="Freeform 7" id="7"/>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1479017" y="4541778"/>
            <a:ext cx="15329967"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Focusing On The Two Main Rivels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sp>
        <p:nvSpPr>
          <p:cNvPr name="Freeform 3" id="3"/>
          <p:cNvSpPr/>
          <p:nvPr/>
        </p:nvSpPr>
        <p:spPr>
          <a:xfrm flipH="false" flipV="false" rot="0">
            <a:off x="5251140" y="5967038"/>
            <a:ext cx="12008160" cy="3548199"/>
          </a:xfrm>
          <a:custGeom>
            <a:avLst/>
            <a:gdLst/>
            <a:ahLst/>
            <a:cxnLst/>
            <a:rect r="r" b="b" t="t" l="l"/>
            <a:pathLst>
              <a:path h="3548199" w="12008160">
                <a:moveTo>
                  <a:pt x="0" y="0"/>
                </a:moveTo>
                <a:lnTo>
                  <a:pt x="12008160" y="0"/>
                </a:lnTo>
                <a:lnTo>
                  <a:pt x="12008160" y="3548200"/>
                </a:lnTo>
                <a:lnTo>
                  <a:pt x="0" y="3548200"/>
                </a:lnTo>
                <a:lnTo>
                  <a:pt x="0" y="0"/>
                </a:lnTo>
                <a:close/>
              </a:path>
            </a:pathLst>
          </a:custGeom>
          <a:blipFill>
            <a:blip r:embed="rId3"/>
            <a:stretch>
              <a:fillRect l="0" t="0" r="0" b="-134362"/>
            </a:stretch>
          </a:blipFill>
        </p:spPr>
      </p:sp>
      <p:sp>
        <p:nvSpPr>
          <p:cNvPr name="Freeform 4" id="4"/>
          <p:cNvSpPr/>
          <p:nvPr/>
        </p:nvSpPr>
        <p:spPr>
          <a:xfrm flipH="false" flipV="false" rot="0">
            <a:off x="560275" y="2180936"/>
            <a:ext cx="12555972" cy="2825020"/>
          </a:xfrm>
          <a:custGeom>
            <a:avLst/>
            <a:gdLst/>
            <a:ahLst/>
            <a:cxnLst/>
            <a:rect r="r" b="b" t="t" l="l"/>
            <a:pathLst>
              <a:path h="2825020" w="12555972">
                <a:moveTo>
                  <a:pt x="0" y="0"/>
                </a:moveTo>
                <a:lnTo>
                  <a:pt x="12555972" y="0"/>
                </a:lnTo>
                <a:lnTo>
                  <a:pt x="12555972" y="2825020"/>
                </a:lnTo>
                <a:lnTo>
                  <a:pt x="0" y="2825020"/>
                </a:lnTo>
                <a:lnTo>
                  <a:pt x="0" y="0"/>
                </a:lnTo>
                <a:close/>
              </a:path>
            </a:pathLst>
          </a:custGeom>
          <a:blipFill>
            <a:blip r:embed="rId4"/>
            <a:stretch>
              <a:fillRect l="0" t="0" r="0" b="-171118"/>
            </a:stretch>
          </a:blipFill>
        </p:spPr>
      </p:sp>
      <p:sp>
        <p:nvSpPr>
          <p:cNvPr name="TextBox 5" id="5"/>
          <p:cNvSpPr txBox="true"/>
          <p:nvPr/>
        </p:nvSpPr>
        <p:spPr>
          <a:xfrm rot="0">
            <a:off x="6269162" y="1606"/>
            <a:ext cx="5749677"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VER VS HAM</a:t>
            </a:r>
          </a:p>
        </p:txBody>
      </p:sp>
      <p:sp>
        <p:nvSpPr>
          <p:cNvPr name="TextBox 6" id="6"/>
          <p:cNvSpPr txBox="true"/>
          <p:nvPr/>
        </p:nvSpPr>
        <p:spPr>
          <a:xfrm rot="0">
            <a:off x="1116419" y="6712666"/>
            <a:ext cx="3196368" cy="1780540"/>
          </a:xfrm>
          <a:prstGeom prst="rect">
            <a:avLst/>
          </a:prstGeom>
        </p:spPr>
        <p:txBody>
          <a:bodyPr anchor="t" rtlCol="false" tIns="0" lIns="0" bIns="0" rIns="0">
            <a:spAutoFit/>
          </a:bodyPr>
          <a:lstStyle/>
          <a:p>
            <a:pPr algn="ctr">
              <a:lnSpc>
                <a:spcPts val="4759"/>
              </a:lnSpc>
            </a:pPr>
            <a:r>
              <a:rPr lang="en-US" sz="3399">
                <a:solidFill>
                  <a:srgbClr val="B4B4B4"/>
                </a:solidFill>
                <a:latin typeface="Canva Sans"/>
                <a:ea typeface="Canva Sans"/>
                <a:cs typeface="Canva Sans"/>
                <a:sym typeface="Canva Sans"/>
              </a:rPr>
              <a:t>Wherever They Start They Do Good</a:t>
            </a:r>
          </a:p>
        </p:txBody>
      </p:sp>
      <p:sp>
        <p:nvSpPr>
          <p:cNvPr name="TextBox 7" id="7"/>
          <p:cNvSpPr txBox="true"/>
          <p:nvPr/>
        </p:nvSpPr>
        <p:spPr>
          <a:xfrm rot="0">
            <a:off x="13116247" y="2940392"/>
            <a:ext cx="3196368" cy="1180465"/>
          </a:xfrm>
          <a:prstGeom prst="rect">
            <a:avLst/>
          </a:prstGeom>
        </p:spPr>
        <p:txBody>
          <a:bodyPr anchor="t" rtlCol="false" tIns="0" lIns="0" bIns="0" rIns="0">
            <a:spAutoFit/>
          </a:bodyPr>
          <a:lstStyle/>
          <a:p>
            <a:pPr algn="ctr">
              <a:lnSpc>
                <a:spcPts val="4759"/>
              </a:lnSpc>
            </a:pPr>
            <a:r>
              <a:rPr lang="en-US" sz="3399">
                <a:solidFill>
                  <a:srgbClr val="B4B4B4"/>
                </a:solidFill>
                <a:latin typeface="Canva Sans"/>
                <a:ea typeface="Canva Sans"/>
                <a:cs typeface="Canva Sans"/>
                <a:sym typeface="Canva Sans"/>
              </a:rPr>
              <a:t>Fighting In Each Year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486768" y="-811893"/>
            <a:ext cx="18774768" cy="11151050"/>
          </a:xfrm>
          <a:custGeom>
            <a:avLst/>
            <a:gdLst/>
            <a:ahLst/>
            <a:cxnLst/>
            <a:rect r="r" b="b" t="t" l="l"/>
            <a:pathLst>
              <a:path h="11151050" w="18774768">
                <a:moveTo>
                  <a:pt x="0" y="0"/>
                </a:moveTo>
                <a:lnTo>
                  <a:pt x="18774768" y="0"/>
                </a:lnTo>
                <a:lnTo>
                  <a:pt x="18774768" y="11151050"/>
                </a:lnTo>
                <a:lnTo>
                  <a:pt x="0" y="11151050"/>
                </a:lnTo>
                <a:lnTo>
                  <a:pt x="0" y="0"/>
                </a:lnTo>
                <a:close/>
              </a:path>
            </a:pathLst>
          </a:custGeom>
          <a:blipFill>
            <a:blip r:embed="rId2">
              <a:alphaModFix amt="30000"/>
            </a:blip>
            <a:stretch>
              <a:fillRect l="0" t="-6092" r="0" b="-6092"/>
            </a:stretch>
          </a:blipFill>
        </p:spPr>
      </p:sp>
      <p:sp>
        <p:nvSpPr>
          <p:cNvPr name="Freeform 3" id="3"/>
          <p:cNvSpPr/>
          <p:nvPr/>
        </p:nvSpPr>
        <p:spPr>
          <a:xfrm flipH="false" flipV="false" rot="0">
            <a:off x="183229" y="2913537"/>
            <a:ext cx="11819516" cy="7195130"/>
          </a:xfrm>
          <a:custGeom>
            <a:avLst/>
            <a:gdLst/>
            <a:ahLst/>
            <a:cxnLst/>
            <a:rect r="r" b="b" t="t" l="l"/>
            <a:pathLst>
              <a:path h="7195130" w="11819516">
                <a:moveTo>
                  <a:pt x="0" y="0"/>
                </a:moveTo>
                <a:lnTo>
                  <a:pt x="11819516" y="0"/>
                </a:lnTo>
                <a:lnTo>
                  <a:pt x="11819516" y="7195130"/>
                </a:lnTo>
                <a:lnTo>
                  <a:pt x="0" y="7195130"/>
                </a:lnTo>
                <a:lnTo>
                  <a:pt x="0" y="0"/>
                </a:lnTo>
                <a:close/>
              </a:path>
            </a:pathLst>
          </a:custGeom>
          <a:blipFill>
            <a:blip r:embed="rId3"/>
            <a:stretch>
              <a:fillRect l="0" t="0" r="0" b="0"/>
            </a:stretch>
          </a:blipFill>
        </p:spPr>
      </p:sp>
      <p:sp>
        <p:nvSpPr>
          <p:cNvPr name="TextBox 4" id="4"/>
          <p:cNvSpPr txBox="true"/>
          <p:nvPr/>
        </p:nvSpPr>
        <p:spPr>
          <a:xfrm rot="0">
            <a:off x="12174545" y="4706482"/>
            <a:ext cx="5411068" cy="1804620"/>
          </a:xfrm>
          <a:prstGeom prst="rect">
            <a:avLst/>
          </a:prstGeom>
        </p:spPr>
        <p:txBody>
          <a:bodyPr anchor="t" rtlCol="false" tIns="0" lIns="0" bIns="0" rIns="0">
            <a:spAutoFit/>
          </a:bodyPr>
          <a:lstStyle/>
          <a:p>
            <a:pPr algn="ctr">
              <a:lnSpc>
                <a:spcPts val="3610"/>
              </a:lnSpc>
            </a:pPr>
            <a:r>
              <a:rPr lang="en-US" sz="2578" b="true">
                <a:solidFill>
                  <a:srgbClr val="B4B4B4"/>
                </a:solidFill>
                <a:latin typeface="Canva Sans Bold"/>
                <a:ea typeface="Canva Sans Bold"/>
                <a:cs typeface="Canva Sans Bold"/>
                <a:sym typeface="Canva Sans Bold"/>
              </a:rPr>
              <a:t>comparing the average finishing position for the two championship protagenes in 2021 in the wet and dry conditions </a:t>
            </a:r>
          </a:p>
        </p:txBody>
      </p:sp>
      <p:sp>
        <p:nvSpPr>
          <p:cNvPr name="TextBox 5" id="5"/>
          <p:cNvSpPr txBox="true"/>
          <p:nvPr/>
        </p:nvSpPr>
        <p:spPr>
          <a:xfrm rot="0">
            <a:off x="2209154" y="188278"/>
            <a:ext cx="13572083"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Finishing Position On Average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grpSp>
        <p:nvGrpSpPr>
          <p:cNvPr name="Group 3" id="3"/>
          <p:cNvGrpSpPr/>
          <p:nvPr/>
        </p:nvGrpSpPr>
        <p:grpSpPr>
          <a:xfrm rot="0">
            <a:off x="-777275" y="129191"/>
            <a:ext cx="4363545" cy="2916237"/>
            <a:chOff x="0" y="0"/>
            <a:chExt cx="5818060" cy="3888317"/>
          </a:xfrm>
        </p:grpSpPr>
        <p:sp>
          <p:nvSpPr>
            <p:cNvPr name="Freeform 4" id="4"/>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14963264" y="7192059"/>
            <a:ext cx="6240335" cy="2916237"/>
            <a:chOff x="0" y="0"/>
            <a:chExt cx="8320447" cy="3888317"/>
          </a:xfrm>
        </p:grpSpPr>
        <p:sp>
          <p:nvSpPr>
            <p:cNvPr name="Freeform 7" id="7"/>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4812804" y="4541778"/>
            <a:ext cx="8662392"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Tires And Strategy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803438" y="-2533542"/>
            <a:ext cx="6237922" cy="6461125"/>
          </a:xfrm>
          <a:custGeom>
            <a:avLst/>
            <a:gdLst/>
            <a:ahLst/>
            <a:cxnLst/>
            <a:rect r="r" b="b" t="t" l="l"/>
            <a:pathLst>
              <a:path h="6461125" w="6237922">
                <a:moveTo>
                  <a:pt x="0" y="0"/>
                </a:moveTo>
                <a:lnTo>
                  <a:pt x="6237922" y="0"/>
                </a:lnTo>
                <a:lnTo>
                  <a:pt x="6237922" y="6461125"/>
                </a:lnTo>
                <a:lnTo>
                  <a:pt x="0" y="6461125"/>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803438" y="3825875"/>
            <a:ext cx="6237922" cy="6461125"/>
          </a:xfrm>
          <a:custGeom>
            <a:avLst/>
            <a:gdLst/>
            <a:ahLst/>
            <a:cxnLst/>
            <a:rect r="r" b="b" t="t" l="l"/>
            <a:pathLst>
              <a:path h="6461125" w="6237922">
                <a:moveTo>
                  <a:pt x="0" y="0"/>
                </a:moveTo>
                <a:lnTo>
                  <a:pt x="6237922" y="0"/>
                </a:lnTo>
                <a:lnTo>
                  <a:pt x="6237922" y="6461125"/>
                </a:lnTo>
                <a:lnTo>
                  <a:pt x="0" y="6461125"/>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18288000" cy="10279380"/>
          </a:xfrm>
          <a:custGeom>
            <a:avLst/>
            <a:gdLst/>
            <a:ahLst/>
            <a:cxnLst/>
            <a:rect r="r" b="b" t="t" l="l"/>
            <a:pathLst>
              <a:path h="10279380" w="18288000">
                <a:moveTo>
                  <a:pt x="0" y="0"/>
                </a:moveTo>
                <a:lnTo>
                  <a:pt x="18288000" y="0"/>
                </a:lnTo>
                <a:lnTo>
                  <a:pt x="18288000" y="10279380"/>
                </a:lnTo>
                <a:lnTo>
                  <a:pt x="0" y="10279380"/>
                </a:lnTo>
                <a:lnTo>
                  <a:pt x="0" y="0"/>
                </a:lnTo>
                <a:close/>
              </a:path>
            </a:pathLst>
          </a:custGeom>
          <a:blipFill>
            <a:blip r:embed="rId4">
              <a:alphaModFix amt="7999"/>
            </a:blip>
            <a:stretch>
              <a:fillRect l="0" t="0" r="0" b="0"/>
            </a:stretch>
          </a:blipFill>
        </p:spPr>
      </p:sp>
      <p:sp>
        <p:nvSpPr>
          <p:cNvPr name="TextBox 5" id="5"/>
          <p:cNvSpPr txBox="true"/>
          <p:nvPr/>
        </p:nvSpPr>
        <p:spPr>
          <a:xfrm rot="0">
            <a:off x="4118793" y="327215"/>
            <a:ext cx="9168408"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Problem</a:t>
            </a:r>
            <a:r>
              <a:rPr lang="en-US" b="true" sz="7389">
                <a:solidFill>
                  <a:srgbClr val="B4B4B4"/>
                </a:solidFill>
                <a:latin typeface="Canva Sans Bold"/>
                <a:ea typeface="Canva Sans Bold"/>
                <a:cs typeface="Canva Sans Bold"/>
                <a:sym typeface="Canva Sans Bold"/>
              </a:rPr>
              <a:t> Statement </a:t>
            </a:r>
          </a:p>
        </p:txBody>
      </p:sp>
      <p:sp>
        <p:nvSpPr>
          <p:cNvPr name="TextBox 6" id="6"/>
          <p:cNvSpPr txBox="true"/>
          <p:nvPr/>
        </p:nvSpPr>
        <p:spPr>
          <a:xfrm rot="0">
            <a:off x="1028700" y="3707510"/>
            <a:ext cx="13623917" cy="2824355"/>
          </a:xfrm>
          <a:prstGeom prst="rect">
            <a:avLst/>
          </a:prstGeom>
        </p:spPr>
        <p:txBody>
          <a:bodyPr anchor="t" rtlCol="false" tIns="0" lIns="0" bIns="0" rIns="0">
            <a:spAutoFit/>
          </a:bodyPr>
          <a:lstStyle/>
          <a:p>
            <a:pPr algn="l">
              <a:lnSpc>
                <a:spcPts val="3232"/>
              </a:lnSpc>
            </a:pPr>
            <a:r>
              <a:rPr lang="en-US" sz="2308" b="true">
                <a:solidFill>
                  <a:srgbClr val="B4B4B4"/>
                </a:solidFill>
                <a:latin typeface="Canva Sans Bold"/>
                <a:ea typeface="Canva Sans Bold"/>
                <a:cs typeface="Canva Sans Bold"/>
                <a:sym typeface="Canva Sans Bold"/>
              </a:rPr>
              <a:t>Race results alone often fail to explain the dynamics that shape a Grand Prix. While lap time data captures the pace an</a:t>
            </a:r>
            <a:r>
              <a:rPr lang="en-US" b="true" sz="2308">
                <a:solidFill>
                  <a:srgbClr val="B4B4B4"/>
                </a:solidFill>
                <a:latin typeface="Canva Sans Bold"/>
                <a:ea typeface="Canva Sans Bold"/>
                <a:cs typeface="Canva Sans Bold"/>
                <a:sym typeface="Canva Sans Bold"/>
              </a:rPr>
              <a:t>d performance of every driver across a race, it is rarely analyzed in depth to uncover why outcomes unfold the way they do. Without this deeper view, race control operators, officials, analysts lack critical insight into the patterns of driver performance, the impact of weather, and the relationship between starting and finishing positions.</a:t>
            </a:r>
          </a:p>
          <a:p>
            <a:pPr algn="l">
              <a:lnSpc>
                <a:spcPts val="3232"/>
              </a:lnSpc>
            </a:pPr>
            <a:r>
              <a:rPr lang="en-US" b="true" sz="2308">
                <a:solidFill>
                  <a:srgbClr val="B4B4B4"/>
                </a:solidFill>
                <a:latin typeface="Canva Sans Bold"/>
                <a:ea typeface="Canva Sans Bold"/>
                <a:cs typeface="Canva Sans Bold"/>
                <a:sym typeface="Canva Sans Bold"/>
              </a:rPr>
              <a:t>and most importantly is what is the main thing that make one driver is champion over a nother </a:t>
            </a:r>
          </a:p>
          <a:p>
            <a:pPr algn="l">
              <a:lnSpc>
                <a:spcPts val="3232"/>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sp>
        <p:nvSpPr>
          <p:cNvPr name="TextBox 3" id="3"/>
          <p:cNvSpPr txBox="true"/>
          <p:nvPr/>
        </p:nvSpPr>
        <p:spPr>
          <a:xfrm rot="0">
            <a:off x="13406670" y="5999022"/>
            <a:ext cx="3852630" cy="906865"/>
          </a:xfrm>
          <a:prstGeom prst="rect">
            <a:avLst/>
          </a:prstGeom>
        </p:spPr>
        <p:txBody>
          <a:bodyPr anchor="t" rtlCol="false" tIns="0" lIns="0" bIns="0" rIns="0">
            <a:spAutoFit/>
          </a:bodyPr>
          <a:lstStyle/>
          <a:p>
            <a:pPr algn="ctr">
              <a:lnSpc>
                <a:spcPts val="7432"/>
              </a:lnSpc>
            </a:pPr>
            <a:r>
              <a:rPr lang="en-US" sz="5308">
                <a:solidFill>
                  <a:srgbClr val="B4B4B4"/>
                </a:solidFill>
                <a:latin typeface="Canva Sans"/>
                <a:ea typeface="Canva Sans"/>
                <a:cs typeface="Canva Sans"/>
                <a:sym typeface="Canva Sans"/>
              </a:rPr>
              <a:t>|------||------|</a:t>
            </a:r>
          </a:p>
        </p:txBody>
      </p:sp>
      <p:sp>
        <p:nvSpPr>
          <p:cNvPr name="Freeform 4" id="4"/>
          <p:cNvSpPr/>
          <p:nvPr/>
        </p:nvSpPr>
        <p:spPr>
          <a:xfrm flipH="false" flipV="false" rot="0">
            <a:off x="14044039" y="6794564"/>
            <a:ext cx="505329" cy="505329"/>
          </a:xfrm>
          <a:custGeom>
            <a:avLst/>
            <a:gdLst/>
            <a:ahLst/>
            <a:cxnLst/>
            <a:rect r="r" b="b" t="t" l="l"/>
            <a:pathLst>
              <a:path h="505329" w="505329">
                <a:moveTo>
                  <a:pt x="0" y="0"/>
                </a:moveTo>
                <a:lnTo>
                  <a:pt x="505329" y="0"/>
                </a:lnTo>
                <a:lnTo>
                  <a:pt x="505329" y="505329"/>
                </a:lnTo>
                <a:lnTo>
                  <a:pt x="0" y="505329"/>
                </a:lnTo>
                <a:lnTo>
                  <a:pt x="0" y="0"/>
                </a:lnTo>
                <a:close/>
              </a:path>
            </a:pathLst>
          </a:custGeom>
          <a:blipFill>
            <a:blip r:embed="rId3"/>
            <a:stretch>
              <a:fillRect l="0" t="0" r="0" b="0"/>
            </a:stretch>
          </a:blipFill>
        </p:spPr>
      </p:sp>
      <p:sp>
        <p:nvSpPr>
          <p:cNvPr name="Freeform 5" id="5"/>
          <p:cNvSpPr/>
          <p:nvPr/>
        </p:nvSpPr>
        <p:spPr>
          <a:xfrm flipH="false" flipV="false" rot="0">
            <a:off x="16011363" y="6757809"/>
            <a:ext cx="542084" cy="542084"/>
          </a:xfrm>
          <a:custGeom>
            <a:avLst/>
            <a:gdLst/>
            <a:ahLst/>
            <a:cxnLst/>
            <a:rect r="r" b="b" t="t" l="l"/>
            <a:pathLst>
              <a:path h="542084" w="542084">
                <a:moveTo>
                  <a:pt x="0" y="0"/>
                </a:moveTo>
                <a:lnTo>
                  <a:pt x="542085" y="0"/>
                </a:lnTo>
                <a:lnTo>
                  <a:pt x="542085" y="542084"/>
                </a:lnTo>
                <a:lnTo>
                  <a:pt x="0" y="542084"/>
                </a:lnTo>
                <a:lnTo>
                  <a:pt x="0" y="0"/>
                </a:lnTo>
                <a:close/>
              </a:path>
            </a:pathLst>
          </a:custGeom>
          <a:blipFill>
            <a:blip r:embed="rId4"/>
            <a:stretch>
              <a:fillRect l="0" t="0" r="0" b="0"/>
            </a:stretch>
          </a:blipFill>
        </p:spPr>
      </p:sp>
      <p:sp>
        <p:nvSpPr>
          <p:cNvPr name="Freeform 6" id="6"/>
          <p:cNvSpPr/>
          <p:nvPr/>
        </p:nvSpPr>
        <p:spPr>
          <a:xfrm flipH="false" flipV="false" rot="0">
            <a:off x="270883" y="2283231"/>
            <a:ext cx="12729431" cy="7780865"/>
          </a:xfrm>
          <a:custGeom>
            <a:avLst/>
            <a:gdLst/>
            <a:ahLst/>
            <a:cxnLst/>
            <a:rect r="r" b="b" t="t" l="l"/>
            <a:pathLst>
              <a:path h="7780865" w="12729431">
                <a:moveTo>
                  <a:pt x="0" y="0"/>
                </a:moveTo>
                <a:lnTo>
                  <a:pt x="12729431" y="0"/>
                </a:lnTo>
                <a:lnTo>
                  <a:pt x="12729431" y="7780865"/>
                </a:lnTo>
                <a:lnTo>
                  <a:pt x="0" y="7780865"/>
                </a:lnTo>
                <a:lnTo>
                  <a:pt x="0" y="0"/>
                </a:lnTo>
                <a:close/>
              </a:path>
            </a:pathLst>
          </a:custGeom>
          <a:blipFill>
            <a:blip r:embed="rId5"/>
            <a:stretch>
              <a:fillRect l="0" t="0" r="0" b="0"/>
            </a:stretch>
          </a:blipFill>
        </p:spPr>
      </p:sp>
      <p:sp>
        <p:nvSpPr>
          <p:cNvPr name="TextBox 7" id="7"/>
          <p:cNvSpPr txBox="true"/>
          <p:nvPr/>
        </p:nvSpPr>
        <p:spPr>
          <a:xfrm rot="0">
            <a:off x="3731220" y="188278"/>
            <a:ext cx="10527953"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Strategy Effectiveness </a:t>
            </a:r>
          </a:p>
        </p:txBody>
      </p:sp>
      <p:sp>
        <p:nvSpPr>
          <p:cNvPr name="TextBox 8" id="8"/>
          <p:cNvSpPr txBox="true"/>
          <p:nvPr/>
        </p:nvSpPr>
        <p:spPr>
          <a:xfrm rot="0">
            <a:off x="13286064" y="3823050"/>
            <a:ext cx="4300153" cy="1180465"/>
          </a:xfrm>
          <a:prstGeom prst="rect">
            <a:avLst/>
          </a:prstGeom>
        </p:spPr>
        <p:txBody>
          <a:bodyPr anchor="t" rtlCol="false" tIns="0" lIns="0" bIns="0" rIns="0">
            <a:spAutoFit/>
          </a:bodyPr>
          <a:lstStyle/>
          <a:p>
            <a:pPr algn="ctr">
              <a:lnSpc>
                <a:spcPts val="4759"/>
              </a:lnSpc>
            </a:pPr>
            <a:r>
              <a:rPr lang="en-US" sz="3399">
                <a:solidFill>
                  <a:srgbClr val="B4B4B4"/>
                </a:solidFill>
                <a:latin typeface="Canva Sans"/>
                <a:ea typeface="Canva Sans"/>
                <a:cs typeface="Canva Sans"/>
                <a:sym typeface="Canva Sans"/>
              </a:rPr>
              <a:t>Doing The Same Thing Differently </a:t>
            </a:r>
          </a:p>
        </p:txBody>
      </p:sp>
      <p:sp>
        <p:nvSpPr>
          <p:cNvPr name="TextBox 9" id="9"/>
          <p:cNvSpPr txBox="true"/>
          <p:nvPr/>
        </p:nvSpPr>
        <p:spPr>
          <a:xfrm rot="0">
            <a:off x="15165677" y="6858262"/>
            <a:ext cx="334617" cy="441631"/>
          </a:xfrm>
          <a:prstGeom prst="rect">
            <a:avLst/>
          </a:prstGeom>
        </p:spPr>
        <p:txBody>
          <a:bodyPr anchor="t" rtlCol="false" tIns="0" lIns="0" bIns="0" rIns="0">
            <a:spAutoFit/>
          </a:bodyPr>
          <a:lstStyle/>
          <a:p>
            <a:pPr algn="ctr">
              <a:lnSpc>
                <a:spcPts val="3694"/>
              </a:lnSpc>
              <a:spcBef>
                <a:spcPct val="0"/>
              </a:spcBef>
            </a:pPr>
            <a:r>
              <a:rPr lang="en-US" sz="2638">
                <a:solidFill>
                  <a:srgbClr val="B4B4B4"/>
                </a:solidFill>
                <a:latin typeface="Canva Sans"/>
                <a:ea typeface="Canva Sans"/>
                <a:cs typeface="Canva Sans"/>
                <a:sym typeface="Canva Sans"/>
              </a:rPr>
              <a:t>🔄</a:t>
            </a:r>
          </a:p>
        </p:txBody>
      </p:sp>
      <p:sp>
        <p:nvSpPr>
          <p:cNvPr name="TextBox 10" id="10"/>
          <p:cNvSpPr txBox="true"/>
          <p:nvPr/>
        </p:nvSpPr>
        <p:spPr>
          <a:xfrm rot="0">
            <a:off x="13717862" y="7427539"/>
            <a:ext cx="1157683" cy="514807"/>
          </a:xfrm>
          <a:prstGeom prst="rect">
            <a:avLst/>
          </a:prstGeom>
        </p:spPr>
        <p:txBody>
          <a:bodyPr anchor="t" rtlCol="false" tIns="0" lIns="0" bIns="0" rIns="0">
            <a:spAutoFit/>
          </a:bodyPr>
          <a:lstStyle/>
          <a:p>
            <a:pPr algn="ctr">
              <a:lnSpc>
                <a:spcPts val="4284"/>
              </a:lnSpc>
            </a:pPr>
            <a:r>
              <a:rPr lang="en-US" sz="3060">
                <a:solidFill>
                  <a:srgbClr val="B4B4B4"/>
                </a:solidFill>
                <a:latin typeface="Canva Sans"/>
                <a:ea typeface="Canva Sans"/>
                <a:cs typeface="Canva Sans"/>
                <a:sym typeface="Canva Sans"/>
              </a:rPr>
              <a:t>stint 1</a:t>
            </a:r>
          </a:p>
        </p:txBody>
      </p:sp>
      <p:sp>
        <p:nvSpPr>
          <p:cNvPr name="TextBox 11" id="11"/>
          <p:cNvSpPr txBox="true"/>
          <p:nvPr/>
        </p:nvSpPr>
        <p:spPr>
          <a:xfrm rot="0">
            <a:off x="15700311" y="7427539"/>
            <a:ext cx="1164189" cy="514807"/>
          </a:xfrm>
          <a:prstGeom prst="rect">
            <a:avLst/>
          </a:prstGeom>
        </p:spPr>
        <p:txBody>
          <a:bodyPr anchor="t" rtlCol="false" tIns="0" lIns="0" bIns="0" rIns="0">
            <a:spAutoFit/>
          </a:bodyPr>
          <a:lstStyle/>
          <a:p>
            <a:pPr algn="ctr">
              <a:lnSpc>
                <a:spcPts val="4284"/>
              </a:lnSpc>
            </a:pPr>
            <a:r>
              <a:rPr lang="en-US" sz="3060">
                <a:solidFill>
                  <a:srgbClr val="B4B4B4"/>
                </a:solidFill>
                <a:latin typeface="Canva Sans"/>
                <a:ea typeface="Canva Sans"/>
                <a:cs typeface="Canva Sans"/>
                <a:sym typeface="Canva Sans"/>
              </a:rPr>
              <a:t>stint 2</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sp>
        <p:nvSpPr>
          <p:cNvPr name="Freeform 3" id="3"/>
          <p:cNvSpPr/>
          <p:nvPr/>
        </p:nvSpPr>
        <p:spPr>
          <a:xfrm flipH="false" flipV="false" rot="0">
            <a:off x="4177779" y="1962214"/>
            <a:ext cx="9932441" cy="7896291"/>
          </a:xfrm>
          <a:custGeom>
            <a:avLst/>
            <a:gdLst/>
            <a:ahLst/>
            <a:cxnLst/>
            <a:rect r="r" b="b" t="t" l="l"/>
            <a:pathLst>
              <a:path h="7896291" w="9932441">
                <a:moveTo>
                  <a:pt x="0" y="0"/>
                </a:moveTo>
                <a:lnTo>
                  <a:pt x="9932442" y="0"/>
                </a:lnTo>
                <a:lnTo>
                  <a:pt x="9932442" y="7896290"/>
                </a:lnTo>
                <a:lnTo>
                  <a:pt x="0" y="7896290"/>
                </a:lnTo>
                <a:lnTo>
                  <a:pt x="0" y="0"/>
                </a:lnTo>
                <a:close/>
              </a:path>
            </a:pathLst>
          </a:custGeom>
          <a:blipFill>
            <a:blip r:embed="rId3"/>
            <a:stretch>
              <a:fillRect l="0" t="0" r="0" b="0"/>
            </a:stretch>
          </a:blipFill>
        </p:spPr>
      </p:sp>
      <p:sp>
        <p:nvSpPr>
          <p:cNvPr name="TextBox 4" id="4"/>
          <p:cNvSpPr txBox="true"/>
          <p:nvPr/>
        </p:nvSpPr>
        <p:spPr>
          <a:xfrm rot="0">
            <a:off x="4950954" y="327215"/>
            <a:ext cx="8386093"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Tires Degradation </a:t>
            </a:r>
          </a:p>
        </p:txBody>
      </p:sp>
      <p:sp>
        <p:nvSpPr>
          <p:cNvPr name="AutoShape 5" id="5"/>
          <p:cNvSpPr/>
          <p:nvPr/>
        </p:nvSpPr>
        <p:spPr>
          <a:xfrm>
            <a:off x="12240589" y="8452111"/>
            <a:ext cx="337357" cy="0"/>
          </a:xfrm>
          <a:prstGeom prst="line">
            <a:avLst/>
          </a:prstGeom>
          <a:ln cap="flat" w="38100">
            <a:solidFill>
              <a:srgbClr val="000000"/>
            </a:solidFill>
            <a:prstDash val="solid"/>
            <a:headEnd type="diamond" len="lg" w="lg"/>
            <a:tailEnd type="diamond" len="lg" w="lg"/>
          </a:ln>
        </p:spPr>
      </p:sp>
      <p:sp>
        <p:nvSpPr>
          <p:cNvPr name="TextBox 6" id="6"/>
          <p:cNvSpPr txBox="true"/>
          <p:nvPr/>
        </p:nvSpPr>
        <p:spPr>
          <a:xfrm rot="-5400000">
            <a:off x="12096824" y="7865617"/>
            <a:ext cx="573116" cy="361786"/>
          </a:xfrm>
          <a:prstGeom prst="rect">
            <a:avLst/>
          </a:prstGeom>
        </p:spPr>
        <p:txBody>
          <a:bodyPr anchor="t" rtlCol="false" tIns="0" lIns="0" bIns="0" rIns="0">
            <a:spAutoFit/>
          </a:bodyPr>
          <a:lstStyle/>
          <a:p>
            <a:pPr algn="ctr">
              <a:lnSpc>
                <a:spcPts val="2975"/>
              </a:lnSpc>
            </a:pPr>
            <a:r>
              <a:rPr lang="en-US" sz="2125" b="true">
                <a:solidFill>
                  <a:srgbClr val="000000"/>
                </a:solidFill>
                <a:latin typeface="Canva Sans Bold"/>
                <a:ea typeface="Canva Sans Bold"/>
                <a:cs typeface="Canva Sans Bold"/>
                <a:sym typeface="Canva Sans Bold"/>
              </a:rPr>
              <a:t>DNF</a:t>
            </a:r>
          </a:p>
        </p:txBody>
      </p:sp>
      <p:sp>
        <p:nvSpPr>
          <p:cNvPr name="AutoShape 7" id="7"/>
          <p:cNvSpPr/>
          <p:nvPr/>
        </p:nvSpPr>
        <p:spPr>
          <a:xfrm flipV="true">
            <a:off x="12509491" y="7134217"/>
            <a:ext cx="311084" cy="423161"/>
          </a:xfrm>
          <a:prstGeom prst="line">
            <a:avLst/>
          </a:prstGeom>
          <a:ln cap="flat" w="38100">
            <a:solidFill>
              <a:srgbClr val="000000"/>
            </a:solidFill>
            <a:prstDash val="solid"/>
            <a:headEnd type="none" len="sm" w="sm"/>
            <a:tailEnd type="arrow" len="sm" w="med"/>
          </a:ln>
        </p:spPr>
      </p:sp>
      <p:sp>
        <p:nvSpPr>
          <p:cNvPr name="TextBox 8" id="8"/>
          <p:cNvSpPr txBox="true"/>
          <p:nvPr/>
        </p:nvSpPr>
        <p:spPr>
          <a:xfrm rot="0">
            <a:off x="12666069" y="6365840"/>
            <a:ext cx="1341956" cy="600270"/>
          </a:xfrm>
          <a:prstGeom prst="rect">
            <a:avLst/>
          </a:prstGeom>
        </p:spPr>
        <p:txBody>
          <a:bodyPr anchor="t" rtlCol="false" tIns="0" lIns="0" bIns="0" rIns="0">
            <a:spAutoFit/>
          </a:bodyPr>
          <a:lstStyle/>
          <a:p>
            <a:pPr algn="ctr">
              <a:lnSpc>
                <a:spcPts val="1614"/>
              </a:lnSpc>
            </a:pPr>
            <a:r>
              <a:rPr lang="en-US" sz="1153">
                <a:solidFill>
                  <a:srgbClr val="000000"/>
                </a:solidFill>
                <a:latin typeface="Canva Sans"/>
                <a:ea typeface="Canva Sans"/>
                <a:cs typeface="Canva Sans"/>
                <a:sym typeface="Canva Sans"/>
              </a:rPr>
              <a:t>(Did Not Finished ) Due To Fuel System Failure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0" r="0" b="0"/>
            </a:stretch>
          </a:blipFill>
        </p:spPr>
      </p:sp>
      <p:sp>
        <p:nvSpPr>
          <p:cNvPr name="Freeform 3" id="3"/>
          <p:cNvSpPr/>
          <p:nvPr/>
        </p:nvSpPr>
        <p:spPr>
          <a:xfrm flipH="false" flipV="false" rot="0">
            <a:off x="4130659" y="1800457"/>
            <a:ext cx="10026681" cy="8154747"/>
          </a:xfrm>
          <a:custGeom>
            <a:avLst/>
            <a:gdLst/>
            <a:ahLst/>
            <a:cxnLst/>
            <a:rect r="r" b="b" t="t" l="l"/>
            <a:pathLst>
              <a:path h="8154747" w="10026681">
                <a:moveTo>
                  <a:pt x="0" y="0"/>
                </a:moveTo>
                <a:lnTo>
                  <a:pt x="10026682" y="0"/>
                </a:lnTo>
                <a:lnTo>
                  <a:pt x="10026682" y="8154747"/>
                </a:lnTo>
                <a:lnTo>
                  <a:pt x="0" y="8154747"/>
                </a:lnTo>
                <a:lnTo>
                  <a:pt x="0" y="0"/>
                </a:lnTo>
                <a:close/>
              </a:path>
            </a:pathLst>
          </a:custGeom>
          <a:blipFill>
            <a:blip r:embed="rId3"/>
            <a:stretch>
              <a:fillRect l="0" t="0" r="-2302" b="0"/>
            </a:stretch>
          </a:blipFill>
        </p:spPr>
      </p:sp>
      <p:sp>
        <p:nvSpPr>
          <p:cNvPr name="AutoShape 4" id="4"/>
          <p:cNvSpPr/>
          <p:nvPr/>
        </p:nvSpPr>
        <p:spPr>
          <a:xfrm>
            <a:off x="11760754" y="4800586"/>
            <a:ext cx="882333" cy="0"/>
          </a:xfrm>
          <a:prstGeom prst="line">
            <a:avLst/>
          </a:prstGeom>
          <a:ln cap="flat" w="38100">
            <a:solidFill>
              <a:srgbClr val="000000"/>
            </a:solidFill>
            <a:prstDash val="solid"/>
            <a:headEnd type="diamond" len="lg" w="lg"/>
            <a:tailEnd type="diamond" len="lg" w="lg"/>
          </a:ln>
        </p:spPr>
      </p:sp>
      <p:sp>
        <p:nvSpPr>
          <p:cNvPr name="AutoShape 5" id="5"/>
          <p:cNvSpPr/>
          <p:nvPr/>
        </p:nvSpPr>
        <p:spPr>
          <a:xfrm flipV="true">
            <a:off x="12658818" y="9044144"/>
            <a:ext cx="300295" cy="315809"/>
          </a:xfrm>
          <a:prstGeom prst="line">
            <a:avLst/>
          </a:prstGeom>
          <a:ln cap="flat" w="38100">
            <a:solidFill>
              <a:srgbClr val="000000"/>
            </a:solidFill>
            <a:prstDash val="solid"/>
            <a:headEnd type="none" len="sm" w="sm"/>
            <a:tailEnd type="arrow" len="sm" w="med"/>
          </a:ln>
        </p:spPr>
      </p:sp>
      <p:sp>
        <p:nvSpPr>
          <p:cNvPr name="AutoShape 6" id="6"/>
          <p:cNvSpPr/>
          <p:nvPr/>
        </p:nvSpPr>
        <p:spPr>
          <a:xfrm>
            <a:off x="11883613" y="5788717"/>
            <a:ext cx="317450" cy="0"/>
          </a:xfrm>
          <a:prstGeom prst="line">
            <a:avLst/>
          </a:prstGeom>
          <a:ln cap="flat" w="38100">
            <a:solidFill>
              <a:srgbClr val="000000"/>
            </a:solidFill>
            <a:prstDash val="solid"/>
            <a:headEnd type="none" len="sm" w="sm"/>
            <a:tailEnd type="none" len="sm" w="sm"/>
          </a:ln>
        </p:spPr>
      </p:sp>
      <p:sp>
        <p:nvSpPr>
          <p:cNvPr name="AutoShape 7" id="7"/>
          <p:cNvSpPr/>
          <p:nvPr/>
        </p:nvSpPr>
        <p:spPr>
          <a:xfrm flipH="true" flipV="true">
            <a:off x="12035010" y="5441783"/>
            <a:ext cx="6452" cy="346579"/>
          </a:xfrm>
          <a:prstGeom prst="line">
            <a:avLst/>
          </a:prstGeom>
          <a:ln cap="flat" w="38100">
            <a:solidFill>
              <a:srgbClr val="000000"/>
            </a:solidFill>
            <a:prstDash val="solid"/>
            <a:headEnd type="none" len="sm" w="sm"/>
            <a:tailEnd type="none" len="sm" w="sm"/>
          </a:ln>
        </p:spPr>
      </p:sp>
      <p:sp>
        <p:nvSpPr>
          <p:cNvPr name="AutoShape 8" id="8"/>
          <p:cNvSpPr/>
          <p:nvPr/>
        </p:nvSpPr>
        <p:spPr>
          <a:xfrm>
            <a:off x="12035010" y="5422733"/>
            <a:ext cx="506507" cy="0"/>
          </a:xfrm>
          <a:prstGeom prst="line">
            <a:avLst/>
          </a:prstGeom>
          <a:ln cap="flat" w="38100">
            <a:solidFill>
              <a:srgbClr val="000000"/>
            </a:solidFill>
            <a:prstDash val="solid"/>
            <a:headEnd type="none" len="sm" w="sm"/>
            <a:tailEnd type="triangle" len="med" w="lg"/>
          </a:ln>
        </p:spPr>
      </p:sp>
      <p:grpSp>
        <p:nvGrpSpPr>
          <p:cNvPr name="Group 9" id="9"/>
          <p:cNvGrpSpPr/>
          <p:nvPr/>
        </p:nvGrpSpPr>
        <p:grpSpPr>
          <a:xfrm rot="0">
            <a:off x="11975488" y="5363212"/>
            <a:ext cx="119043" cy="11904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182"/>
                </a:lnSpc>
              </a:pPr>
            </a:p>
          </p:txBody>
        </p:sp>
      </p:grpSp>
      <p:sp>
        <p:nvSpPr>
          <p:cNvPr name="TextBox 12" id="12"/>
          <p:cNvSpPr txBox="true"/>
          <p:nvPr/>
        </p:nvSpPr>
        <p:spPr>
          <a:xfrm rot="0">
            <a:off x="4950954" y="327215"/>
            <a:ext cx="8386093"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Tires Degradation </a:t>
            </a:r>
          </a:p>
        </p:txBody>
      </p:sp>
      <p:sp>
        <p:nvSpPr>
          <p:cNvPr name="TextBox 13" id="13"/>
          <p:cNvSpPr txBox="true"/>
          <p:nvPr/>
        </p:nvSpPr>
        <p:spPr>
          <a:xfrm rot="0">
            <a:off x="11760754" y="4287643"/>
            <a:ext cx="882333" cy="493893"/>
          </a:xfrm>
          <a:prstGeom prst="rect">
            <a:avLst/>
          </a:prstGeom>
        </p:spPr>
        <p:txBody>
          <a:bodyPr anchor="t" rtlCol="false" tIns="0" lIns="0" bIns="0" rIns="0">
            <a:spAutoFit/>
          </a:bodyPr>
          <a:lstStyle/>
          <a:p>
            <a:pPr algn="ctr">
              <a:lnSpc>
                <a:spcPts val="4015"/>
              </a:lnSpc>
            </a:pPr>
            <a:r>
              <a:rPr lang="en-US" sz="2868" b="true">
                <a:solidFill>
                  <a:srgbClr val="000000"/>
                </a:solidFill>
                <a:latin typeface="Canva Sans Bold"/>
                <a:ea typeface="Canva Sans Bold"/>
                <a:cs typeface="Canva Sans Bold"/>
                <a:sym typeface="Canva Sans Bold"/>
              </a:rPr>
              <a:t>DNF</a:t>
            </a:r>
          </a:p>
        </p:txBody>
      </p:sp>
      <p:sp>
        <p:nvSpPr>
          <p:cNvPr name="TextBox 14" id="14"/>
          <p:cNvSpPr txBox="true"/>
          <p:nvPr/>
        </p:nvSpPr>
        <p:spPr>
          <a:xfrm rot="0">
            <a:off x="12959113" y="7997830"/>
            <a:ext cx="1027231" cy="814324"/>
          </a:xfrm>
          <a:prstGeom prst="rect">
            <a:avLst/>
          </a:prstGeom>
        </p:spPr>
        <p:txBody>
          <a:bodyPr anchor="t" rtlCol="false" tIns="0" lIns="0" bIns="0" rIns="0">
            <a:spAutoFit/>
          </a:bodyPr>
          <a:lstStyle/>
          <a:p>
            <a:pPr algn="ctr">
              <a:lnSpc>
                <a:spcPts val="2182"/>
              </a:lnSpc>
            </a:pPr>
            <a:r>
              <a:rPr lang="en-US" sz="1558">
                <a:solidFill>
                  <a:srgbClr val="000000"/>
                </a:solidFill>
                <a:latin typeface="Canva Sans"/>
                <a:ea typeface="Canva Sans"/>
                <a:cs typeface="Canva Sans"/>
                <a:sym typeface="Canva Sans"/>
              </a:rPr>
              <a:t>Due To An Incident In Lap 1 </a:t>
            </a:r>
          </a:p>
        </p:txBody>
      </p:sp>
      <p:sp>
        <p:nvSpPr>
          <p:cNvPr name="TextBox 15" id="15"/>
          <p:cNvSpPr txBox="true"/>
          <p:nvPr/>
        </p:nvSpPr>
        <p:spPr>
          <a:xfrm rot="0">
            <a:off x="12869747" y="5114925"/>
            <a:ext cx="1199517" cy="673437"/>
          </a:xfrm>
          <a:prstGeom prst="rect">
            <a:avLst/>
          </a:prstGeom>
        </p:spPr>
        <p:txBody>
          <a:bodyPr anchor="t" rtlCol="false" tIns="0" lIns="0" bIns="0" rIns="0">
            <a:spAutoFit/>
          </a:bodyPr>
          <a:lstStyle/>
          <a:p>
            <a:pPr algn="ctr">
              <a:lnSpc>
                <a:spcPts val="1791"/>
              </a:lnSpc>
            </a:pPr>
            <a:r>
              <a:rPr lang="en-US" sz="1279">
                <a:solidFill>
                  <a:srgbClr val="000000"/>
                </a:solidFill>
                <a:latin typeface="Canva Sans"/>
                <a:ea typeface="Canva Sans"/>
                <a:cs typeface="Canva Sans"/>
                <a:sym typeface="Canva Sans"/>
              </a:rPr>
              <a:t>Due To A Crash Between Them In Lap 31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6000"/>
            </a:blip>
            <a:stretch>
              <a:fillRect l="0" t="0" r="0" b="0"/>
            </a:stretch>
          </a:blipFill>
        </p:spPr>
      </p:sp>
      <p:grpSp>
        <p:nvGrpSpPr>
          <p:cNvPr name="Group 3" id="3"/>
          <p:cNvGrpSpPr/>
          <p:nvPr/>
        </p:nvGrpSpPr>
        <p:grpSpPr>
          <a:xfrm rot="0">
            <a:off x="-777275" y="129191"/>
            <a:ext cx="4363545" cy="2916237"/>
            <a:chOff x="0" y="0"/>
            <a:chExt cx="5818060" cy="3888317"/>
          </a:xfrm>
        </p:grpSpPr>
        <p:sp>
          <p:nvSpPr>
            <p:cNvPr name="Freeform 4" id="4"/>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6" id="6"/>
          <p:cNvGrpSpPr/>
          <p:nvPr/>
        </p:nvGrpSpPr>
        <p:grpSpPr>
          <a:xfrm rot="0">
            <a:off x="14963264" y="7370763"/>
            <a:ext cx="6240335" cy="2916237"/>
            <a:chOff x="0" y="0"/>
            <a:chExt cx="8320447" cy="3888317"/>
          </a:xfrm>
        </p:grpSpPr>
        <p:sp>
          <p:nvSpPr>
            <p:cNvPr name="Freeform 7" id="7"/>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6087182" y="4541778"/>
            <a:ext cx="6113636"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Title Decider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6000"/>
            </a:blip>
            <a:stretch>
              <a:fillRect l="0" t="0" r="0" b="0"/>
            </a:stretch>
          </a:blipFill>
        </p:spPr>
      </p:sp>
      <p:sp>
        <p:nvSpPr>
          <p:cNvPr name="Freeform 3" id="3"/>
          <p:cNvSpPr/>
          <p:nvPr/>
        </p:nvSpPr>
        <p:spPr>
          <a:xfrm flipH="false" flipV="false" rot="0">
            <a:off x="12205565" y="5020330"/>
            <a:ext cx="5458870" cy="2212484"/>
          </a:xfrm>
          <a:custGeom>
            <a:avLst/>
            <a:gdLst/>
            <a:ahLst/>
            <a:cxnLst/>
            <a:rect r="r" b="b" t="t" l="l"/>
            <a:pathLst>
              <a:path h="2212484" w="5458870">
                <a:moveTo>
                  <a:pt x="0" y="0"/>
                </a:moveTo>
                <a:lnTo>
                  <a:pt x="5458869" y="0"/>
                </a:lnTo>
                <a:lnTo>
                  <a:pt x="5458869" y="2212483"/>
                </a:lnTo>
                <a:lnTo>
                  <a:pt x="0" y="2212483"/>
                </a:lnTo>
                <a:lnTo>
                  <a:pt x="0" y="0"/>
                </a:lnTo>
                <a:close/>
              </a:path>
            </a:pathLst>
          </a:custGeom>
          <a:blipFill>
            <a:blip r:embed="rId3"/>
            <a:stretch>
              <a:fillRect l="0" t="0" r="-21438" b="0"/>
            </a:stretch>
          </a:blipFill>
        </p:spPr>
      </p:sp>
      <p:sp>
        <p:nvSpPr>
          <p:cNvPr name="Freeform 4" id="4"/>
          <p:cNvSpPr/>
          <p:nvPr/>
        </p:nvSpPr>
        <p:spPr>
          <a:xfrm flipH="false" flipV="false" rot="0">
            <a:off x="239922" y="2131856"/>
            <a:ext cx="11578886" cy="7989432"/>
          </a:xfrm>
          <a:custGeom>
            <a:avLst/>
            <a:gdLst/>
            <a:ahLst/>
            <a:cxnLst/>
            <a:rect r="r" b="b" t="t" l="l"/>
            <a:pathLst>
              <a:path h="7989432" w="11578886">
                <a:moveTo>
                  <a:pt x="0" y="0"/>
                </a:moveTo>
                <a:lnTo>
                  <a:pt x="11578886" y="0"/>
                </a:lnTo>
                <a:lnTo>
                  <a:pt x="11578886" y="7989431"/>
                </a:lnTo>
                <a:lnTo>
                  <a:pt x="0" y="7989431"/>
                </a:lnTo>
                <a:lnTo>
                  <a:pt x="0" y="0"/>
                </a:lnTo>
                <a:close/>
              </a:path>
            </a:pathLst>
          </a:custGeom>
          <a:blipFill>
            <a:blip r:embed="rId4"/>
            <a:stretch>
              <a:fillRect l="0" t="0" r="0" b="0"/>
            </a:stretch>
          </a:blipFill>
        </p:spPr>
      </p:sp>
      <p:sp>
        <p:nvSpPr>
          <p:cNvPr name="TextBox 5" id="5"/>
          <p:cNvSpPr txBox="true"/>
          <p:nvPr/>
        </p:nvSpPr>
        <p:spPr>
          <a:xfrm rot="0">
            <a:off x="4398900" y="188278"/>
            <a:ext cx="9192592"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Strategy Difference </a:t>
            </a:r>
          </a:p>
        </p:txBody>
      </p:sp>
      <p:sp>
        <p:nvSpPr>
          <p:cNvPr name="AutoShape 6" id="6"/>
          <p:cNvSpPr/>
          <p:nvPr/>
        </p:nvSpPr>
        <p:spPr>
          <a:xfrm flipH="true" flipV="true">
            <a:off x="2300115" y="8177153"/>
            <a:ext cx="698943" cy="622156"/>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1094349" y="7213763"/>
            <a:ext cx="1205767" cy="1047272"/>
          </a:xfrm>
          <a:prstGeom prst="rect">
            <a:avLst/>
          </a:prstGeom>
        </p:spPr>
        <p:txBody>
          <a:bodyPr anchor="t" rtlCol="false" tIns="0" lIns="0" bIns="0" rIns="0">
            <a:spAutoFit/>
          </a:bodyPr>
          <a:lstStyle/>
          <a:p>
            <a:pPr algn="ctr">
              <a:lnSpc>
                <a:spcPts val="1679"/>
              </a:lnSpc>
            </a:pPr>
            <a:r>
              <a:rPr lang="en-US" sz="1199">
                <a:solidFill>
                  <a:srgbClr val="000000"/>
                </a:solidFill>
                <a:latin typeface="Canva Sans"/>
                <a:ea typeface="Canva Sans"/>
                <a:cs typeface="Canva Sans"/>
                <a:sym typeface="Canva Sans"/>
              </a:rPr>
              <a:t>Lap 13</a:t>
            </a:r>
          </a:p>
          <a:p>
            <a:pPr algn="ctr">
              <a:lnSpc>
                <a:spcPts val="1679"/>
              </a:lnSpc>
            </a:pPr>
            <a:r>
              <a:rPr lang="en-US" sz="1199">
                <a:solidFill>
                  <a:srgbClr val="000000"/>
                </a:solidFill>
                <a:latin typeface="Canva Sans"/>
                <a:ea typeface="Canva Sans"/>
                <a:cs typeface="Canva Sans"/>
                <a:sym typeface="Canva Sans"/>
              </a:rPr>
              <a:t>VER Ends Stint 1 With Softs And Started Stint 2 With Hards </a:t>
            </a:r>
          </a:p>
        </p:txBody>
      </p:sp>
      <p:sp>
        <p:nvSpPr>
          <p:cNvPr name="TextBox 8" id="8"/>
          <p:cNvSpPr txBox="true"/>
          <p:nvPr/>
        </p:nvSpPr>
        <p:spPr>
          <a:xfrm rot="0">
            <a:off x="5111729" y="5072058"/>
            <a:ext cx="1033220" cy="914642"/>
          </a:xfrm>
          <a:prstGeom prst="rect">
            <a:avLst/>
          </a:prstGeom>
        </p:spPr>
        <p:txBody>
          <a:bodyPr anchor="t" rtlCol="false" tIns="0" lIns="0" bIns="0" rIns="0">
            <a:spAutoFit/>
          </a:bodyPr>
          <a:lstStyle/>
          <a:p>
            <a:pPr algn="ctr">
              <a:lnSpc>
                <a:spcPts val="1803"/>
              </a:lnSpc>
            </a:pPr>
            <a:r>
              <a:rPr lang="en-US" sz="1287">
                <a:solidFill>
                  <a:srgbClr val="000000"/>
                </a:solidFill>
                <a:latin typeface="Canva Sans"/>
                <a:ea typeface="Canva Sans"/>
                <a:cs typeface="Canva Sans"/>
                <a:sym typeface="Canva Sans"/>
              </a:rPr>
              <a:t>Lap 36</a:t>
            </a:r>
          </a:p>
          <a:p>
            <a:pPr algn="ctr">
              <a:lnSpc>
                <a:spcPts val="1803"/>
              </a:lnSpc>
            </a:pPr>
            <a:r>
              <a:rPr lang="en-US" sz="1287">
                <a:solidFill>
                  <a:srgbClr val="000000"/>
                </a:solidFill>
                <a:latin typeface="Canva Sans"/>
                <a:ea typeface="Canva Sans"/>
                <a:cs typeface="Canva Sans"/>
                <a:sym typeface="Canva Sans"/>
              </a:rPr>
              <a:t>GIO Stoped On Track Led To A VSC</a:t>
            </a:r>
          </a:p>
        </p:txBody>
      </p:sp>
      <p:sp>
        <p:nvSpPr>
          <p:cNvPr name="AutoShape 9" id="9"/>
          <p:cNvSpPr/>
          <p:nvPr/>
        </p:nvSpPr>
        <p:spPr>
          <a:xfrm flipH="true" flipV="true">
            <a:off x="6280109" y="5986700"/>
            <a:ext cx="484529" cy="279743"/>
          </a:xfrm>
          <a:prstGeom prst="line">
            <a:avLst/>
          </a:prstGeom>
          <a:ln cap="flat" w="38100">
            <a:solidFill>
              <a:srgbClr val="000000"/>
            </a:solidFill>
            <a:prstDash val="solid"/>
            <a:headEnd type="none" len="sm" w="sm"/>
            <a:tailEnd type="triangle" len="med" w="lg"/>
          </a:ln>
        </p:spPr>
      </p:sp>
      <p:sp>
        <p:nvSpPr>
          <p:cNvPr name="AutoShape 10" id="10"/>
          <p:cNvSpPr/>
          <p:nvPr/>
        </p:nvSpPr>
        <p:spPr>
          <a:xfrm flipV="true">
            <a:off x="6764638" y="6145091"/>
            <a:ext cx="510734" cy="123170"/>
          </a:xfrm>
          <a:prstGeom prst="line">
            <a:avLst/>
          </a:prstGeom>
          <a:ln cap="flat" w="38100">
            <a:solidFill>
              <a:srgbClr val="000000"/>
            </a:solidFill>
            <a:prstDash val="solid"/>
            <a:headEnd type="none" len="sm" w="sm"/>
            <a:tailEnd type="triangle" len="med" w="lg"/>
          </a:ln>
        </p:spPr>
      </p:sp>
      <p:sp>
        <p:nvSpPr>
          <p:cNvPr name="TextBox 11" id="11"/>
          <p:cNvSpPr txBox="true"/>
          <p:nvPr/>
        </p:nvSpPr>
        <p:spPr>
          <a:xfrm rot="0">
            <a:off x="7279838" y="5647620"/>
            <a:ext cx="1387990" cy="815683"/>
          </a:xfrm>
          <a:prstGeom prst="rect">
            <a:avLst/>
          </a:prstGeom>
        </p:spPr>
        <p:txBody>
          <a:bodyPr anchor="t" rtlCol="false" tIns="0" lIns="0" bIns="0" rIns="0">
            <a:spAutoFit/>
          </a:bodyPr>
          <a:lstStyle/>
          <a:p>
            <a:pPr algn="ctr">
              <a:lnSpc>
                <a:spcPts val="1638"/>
              </a:lnSpc>
            </a:pPr>
            <a:r>
              <a:rPr lang="en-US" sz="1170">
                <a:solidFill>
                  <a:srgbClr val="000000"/>
                </a:solidFill>
                <a:latin typeface="Canva Sans"/>
                <a:ea typeface="Canva Sans"/>
                <a:cs typeface="Canva Sans"/>
                <a:sym typeface="Canva Sans"/>
              </a:rPr>
              <a:t>HAM Stayed Out </a:t>
            </a:r>
          </a:p>
          <a:p>
            <a:pPr algn="ctr">
              <a:lnSpc>
                <a:spcPts val="1638"/>
              </a:lnSpc>
            </a:pPr>
            <a:r>
              <a:rPr lang="en-US" sz="1170">
                <a:solidFill>
                  <a:srgbClr val="000000"/>
                </a:solidFill>
                <a:latin typeface="Canva Sans"/>
                <a:ea typeface="Canva Sans"/>
                <a:cs typeface="Canva Sans"/>
                <a:sym typeface="Canva Sans"/>
              </a:rPr>
              <a:t>VER Went For His 3</a:t>
            </a:r>
            <a:r>
              <a:rPr lang="en-US" sz="1170">
                <a:solidFill>
                  <a:srgbClr val="000000"/>
                </a:solidFill>
                <a:latin typeface="Canva Sans"/>
                <a:ea typeface="Canva Sans"/>
                <a:cs typeface="Canva Sans"/>
                <a:sym typeface="Canva Sans"/>
              </a:rPr>
              <a:t>rd</a:t>
            </a:r>
            <a:r>
              <a:rPr lang="en-US" sz="1170">
                <a:solidFill>
                  <a:srgbClr val="000000"/>
                </a:solidFill>
                <a:latin typeface="Canva Sans"/>
                <a:ea typeface="Canva Sans"/>
                <a:cs typeface="Canva Sans"/>
                <a:sym typeface="Canva Sans"/>
              </a:rPr>
              <a:t> Stint </a:t>
            </a:r>
          </a:p>
          <a:p>
            <a:pPr algn="ctr">
              <a:lnSpc>
                <a:spcPts val="1638"/>
              </a:lnSpc>
            </a:pPr>
            <a:r>
              <a:rPr lang="en-US" sz="1170">
                <a:solidFill>
                  <a:srgbClr val="000000"/>
                </a:solidFill>
                <a:latin typeface="Canva Sans"/>
                <a:ea typeface="Canva Sans"/>
                <a:cs typeface="Canva Sans"/>
                <a:sym typeface="Canva Sans"/>
              </a:rPr>
              <a:t>For Hards Again</a:t>
            </a:r>
          </a:p>
        </p:txBody>
      </p:sp>
      <p:sp>
        <p:nvSpPr>
          <p:cNvPr name="TextBox 12" id="12"/>
          <p:cNvSpPr txBox="true"/>
          <p:nvPr/>
        </p:nvSpPr>
        <p:spPr>
          <a:xfrm rot="0">
            <a:off x="7175675" y="7052789"/>
            <a:ext cx="1290518" cy="941782"/>
          </a:xfrm>
          <a:prstGeom prst="rect">
            <a:avLst/>
          </a:prstGeom>
        </p:spPr>
        <p:txBody>
          <a:bodyPr anchor="t" rtlCol="false" tIns="0" lIns="0" bIns="0" rIns="0">
            <a:spAutoFit/>
          </a:bodyPr>
          <a:lstStyle/>
          <a:p>
            <a:pPr algn="ctr">
              <a:lnSpc>
                <a:spcPts val="1878"/>
              </a:lnSpc>
            </a:pPr>
            <a:r>
              <a:rPr lang="en-US" sz="1341">
                <a:solidFill>
                  <a:srgbClr val="000000"/>
                </a:solidFill>
                <a:latin typeface="Canva Sans"/>
                <a:ea typeface="Canva Sans"/>
                <a:cs typeface="Canva Sans"/>
                <a:sym typeface="Canva Sans"/>
              </a:rPr>
              <a:t>Lap 53</a:t>
            </a:r>
          </a:p>
          <a:p>
            <a:pPr algn="ctr">
              <a:lnSpc>
                <a:spcPts val="1878"/>
              </a:lnSpc>
            </a:pPr>
            <a:r>
              <a:rPr lang="en-US" sz="1341">
                <a:solidFill>
                  <a:srgbClr val="000000"/>
                </a:solidFill>
                <a:latin typeface="Canva Sans"/>
                <a:ea typeface="Canva Sans"/>
                <a:cs typeface="Canva Sans"/>
                <a:sym typeface="Canva Sans"/>
              </a:rPr>
              <a:t>Ful SC Due To LAT Crash With The Wall</a:t>
            </a:r>
          </a:p>
        </p:txBody>
      </p:sp>
      <p:sp>
        <p:nvSpPr>
          <p:cNvPr name="AutoShape 13" id="13"/>
          <p:cNvSpPr/>
          <p:nvPr/>
        </p:nvSpPr>
        <p:spPr>
          <a:xfrm flipH="true" flipV="true">
            <a:off x="8667828" y="8417186"/>
            <a:ext cx="327369" cy="684498"/>
          </a:xfrm>
          <a:prstGeom prst="line">
            <a:avLst/>
          </a:prstGeom>
          <a:ln cap="flat" w="38100">
            <a:solidFill>
              <a:srgbClr val="000000"/>
            </a:solidFill>
            <a:prstDash val="solid"/>
            <a:headEnd type="none" len="sm" w="sm"/>
            <a:tailEnd type="triangle" len="med" w="lg"/>
          </a:ln>
        </p:spPr>
      </p:sp>
      <p:sp>
        <p:nvSpPr>
          <p:cNvPr name="TextBox 14" id="14"/>
          <p:cNvSpPr txBox="true"/>
          <p:nvPr/>
        </p:nvSpPr>
        <p:spPr>
          <a:xfrm rot="0">
            <a:off x="7175675" y="8079410"/>
            <a:ext cx="1387990" cy="815683"/>
          </a:xfrm>
          <a:prstGeom prst="rect">
            <a:avLst/>
          </a:prstGeom>
        </p:spPr>
        <p:txBody>
          <a:bodyPr anchor="t" rtlCol="false" tIns="0" lIns="0" bIns="0" rIns="0">
            <a:spAutoFit/>
          </a:bodyPr>
          <a:lstStyle/>
          <a:p>
            <a:pPr algn="ctr">
              <a:lnSpc>
                <a:spcPts val="1638"/>
              </a:lnSpc>
            </a:pPr>
            <a:r>
              <a:rPr lang="en-US" sz="1170">
                <a:solidFill>
                  <a:srgbClr val="000000"/>
                </a:solidFill>
                <a:latin typeface="Canva Sans"/>
                <a:ea typeface="Canva Sans"/>
                <a:cs typeface="Canva Sans"/>
                <a:sym typeface="Canva Sans"/>
              </a:rPr>
              <a:t>HAM Stayed Out </a:t>
            </a:r>
          </a:p>
          <a:p>
            <a:pPr algn="ctr">
              <a:lnSpc>
                <a:spcPts val="1638"/>
              </a:lnSpc>
            </a:pPr>
            <a:r>
              <a:rPr lang="en-US" sz="1170">
                <a:solidFill>
                  <a:srgbClr val="000000"/>
                </a:solidFill>
                <a:latin typeface="Canva Sans"/>
                <a:ea typeface="Canva Sans"/>
                <a:cs typeface="Canva Sans"/>
                <a:sym typeface="Canva Sans"/>
              </a:rPr>
              <a:t>VER Went For His 4</a:t>
            </a:r>
            <a:r>
              <a:rPr lang="en-US" sz="1170">
                <a:solidFill>
                  <a:srgbClr val="000000"/>
                </a:solidFill>
                <a:latin typeface="Canva Sans"/>
                <a:ea typeface="Canva Sans"/>
                <a:cs typeface="Canva Sans"/>
                <a:sym typeface="Canva Sans"/>
              </a:rPr>
              <a:t>rd</a:t>
            </a:r>
            <a:r>
              <a:rPr lang="en-US" sz="1170">
                <a:solidFill>
                  <a:srgbClr val="000000"/>
                </a:solidFill>
                <a:latin typeface="Canva Sans"/>
                <a:ea typeface="Canva Sans"/>
                <a:cs typeface="Canva Sans"/>
                <a:sym typeface="Canva Sans"/>
              </a:rPr>
              <a:t> Stint </a:t>
            </a:r>
          </a:p>
          <a:p>
            <a:pPr algn="ctr">
              <a:lnSpc>
                <a:spcPts val="1638"/>
              </a:lnSpc>
            </a:pPr>
            <a:r>
              <a:rPr lang="en-US" sz="1170">
                <a:solidFill>
                  <a:srgbClr val="000000"/>
                </a:solidFill>
                <a:latin typeface="Canva Sans"/>
                <a:ea typeface="Canva Sans"/>
                <a:cs typeface="Canva Sans"/>
                <a:sym typeface="Canva Sans"/>
              </a:rPr>
              <a:t>For Softs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6000"/>
            </a:blip>
            <a:stretch>
              <a:fillRect l="0" t="0" r="0" b="0"/>
            </a:stretch>
          </a:blipFill>
        </p:spPr>
      </p:sp>
      <p:pic>
        <p:nvPicPr>
          <p:cNvPr name="Picture 3" id="3"/>
          <p:cNvPicPr>
            <a:picLocks noChangeAspect="true"/>
          </p:cNvPicPr>
          <p:nvPr>
            <a:videoFile r:link="rId4"/>
          </p:nvPr>
        </p:nvPicPr>
        <p:blipFill>
          <a:blip r:embed="rId3"/>
          <a:stretch>
            <a:fillRect/>
          </a:stretch>
        </p:blipFill>
        <p:spPr>
          <a:xfrm rot="0">
            <a:off x="14594011" y="8014859"/>
            <a:ext cx="3400706" cy="1911404"/>
          </a:xfrm>
          <a:prstGeom prst="rect">
            <a:avLst/>
          </a:prstGeom>
        </p:spPr>
      </p:pic>
      <p:sp>
        <p:nvSpPr>
          <p:cNvPr name="Freeform 4" id="4"/>
          <p:cNvSpPr/>
          <p:nvPr/>
        </p:nvSpPr>
        <p:spPr>
          <a:xfrm flipH="false" flipV="false" rot="0">
            <a:off x="356606" y="2885426"/>
            <a:ext cx="11566056" cy="7040837"/>
          </a:xfrm>
          <a:custGeom>
            <a:avLst/>
            <a:gdLst/>
            <a:ahLst/>
            <a:cxnLst/>
            <a:rect r="r" b="b" t="t" l="l"/>
            <a:pathLst>
              <a:path h="7040837" w="11566056">
                <a:moveTo>
                  <a:pt x="0" y="0"/>
                </a:moveTo>
                <a:lnTo>
                  <a:pt x="11566056" y="0"/>
                </a:lnTo>
                <a:lnTo>
                  <a:pt x="11566056" y="7040837"/>
                </a:lnTo>
                <a:lnTo>
                  <a:pt x="0" y="7040837"/>
                </a:lnTo>
                <a:lnTo>
                  <a:pt x="0" y="0"/>
                </a:lnTo>
                <a:close/>
              </a:path>
            </a:pathLst>
          </a:custGeom>
          <a:blipFill>
            <a:blip r:embed="rId5"/>
            <a:stretch>
              <a:fillRect l="0" t="0" r="0" b="0"/>
            </a:stretch>
          </a:blipFill>
        </p:spPr>
      </p:sp>
      <p:sp>
        <p:nvSpPr>
          <p:cNvPr name="TextBox 5" id="5"/>
          <p:cNvSpPr txBox="true"/>
          <p:nvPr/>
        </p:nvSpPr>
        <p:spPr>
          <a:xfrm rot="0">
            <a:off x="4398900" y="188278"/>
            <a:ext cx="9192592"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Strategy Difference </a:t>
            </a:r>
          </a:p>
        </p:txBody>
      </p:sp>
      <p:sp>
        <p:nvSpPr>
          <p:cNvPr name="TextBox 6" id="6"/>
          <p:cNvSpPr txBox="true"/>
          <p:nvPr/>
        </p:nvSpPr>
        <p:spPr>
          <a:xfrm rot="0">
            <a:off x="12897839" y="3485335"/>
            <a:ext cx="4462598" cy="2425885"/>
          </a:xfrm>
          <a:prstGeom prst="rect">
            <a:avLst/>
          </a:prstGeom>
        </p:spPr>
        <p:txBody>
          <a:bodyPr anchor="t" rtlCol="false" tIns="0" lIns="0" bIns="0" rIns="0">
            <a:spAutoFit/>
          </a:bodyPr>
          <a:lstStyle/>
          <a:p>
            <a:pPr algn="ctr">
              <a:lnSpc>
                <a:spcPts val="4819"/>
              </a:lnSpc>
            </a:pPr>
            <a:r>
              <a:rPr lang="en-US" sz="3442" b="true">
                <a:solidFill>
                  <a:srgbClr val="B4B4B4"/>
                </a:solidFill>
                <a:latin typeface="Canva Sans Bold"/>
                <a:ea typeface="Canva Sans Bold"/>
                <a:cs typeface="Canva Sans Bold"/>
                <a:sym typeface="Canva Sans Bold"/>
              </a:rPr>
              <a:t>by changing the tyre in the last 5 laps VER has won his first championship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9185" r="0" b="-9185"/>
            </a:stretch>
          </a:blipFill>
        </p:spPr>
      </p:sp>
      <p:sp>
        <p:nvSpPr>
          <p:cNvPr name="TextBox 3" id="3"/>
          <p:cNvSpPr txBox="true"/>
          <p:nvPr/>
        </p:nvSpPr>
        <p:spPr>
          <a:xfrm rot="0">
            <a:off x="5799981" y="286558"/>
            <a:ext cx="6688038" cy="1566544"/>
          </a:xfrm>
          <a:prstGeom prst="rect">
            <a:avLst/>
          </a:prstGeom>
        </p:spPr>
        <p:txBody>
          <a:bodyPr anchor="t" rtlCol="false" tIns="0" lIns="0" bIns="0" rIns="0">
            <a:spAutoFit/>
          </a:bodyPr>
          <a:lstStyle/>
          <a:p>
            <a:pPr algn="ctr">
              <a:lnSpc>
                <a:spcPts val="12880"/>
              </a:lnSpc>
            </a:pPr>
            <a:r>
              <a:rPr lang="en-US" sz="9200" b="true">
                <a:solidFill>
                  <a:srgbClr val="9E9999"/>
                </a:solidFill>
                <a:latin typeface="Canva Sans Bold"/>
                <a:ea typeface="Canva Sans Bold"/>
                <a:cs typeface="Canva Sans Bold"/>
                <a:sym typeface="Canva Sans Bold"/>
              </a:rPr>
              <a:t>Conclusion </a:t>
            </a:r>
          </a:p>
        </p:txBody>
      </p:sp>
      <p:sp>
        <p:nvSpPr>
          <p:cNvPr name="TextBox 4" id="4"/>
          <p:cNvSpPr txBox="true"/>
          <p:nvPr/>
        </p:nvSpPr>
        <p:spPr>
          <a:xfrm rot="0">
            <a:off x="3527176" y="3412649"/>
            <a:ext cx="11233647" cy="5083817"/>
          </a:xfrm>
          <a:prstGeom prst="rect">
            <a:avLst/>
          </a:prstGeom>
        </p:spPr>
        <p:txBody>
          <a:bodyPr anchor="t" rtlCol="false" tIns="0" lIns="0" bIns="0" rIns="0">
            <a:spAutoFit/>
          </a:bodyPr>
          <a:lstStyle/>
          <a:p>
            <a:pPr algn="ctr">
              <a:lnSpc>
                <a:spcPts val="4471"/>
              </a:lnSpc>
            </a:pPr>
          </a:p>
          <a:p>
            <a:pPr algn="ctr" marL="689621" indent="-344810" lvl="1">
              <a:lnSpc>
                <a:spcPts val="4471"/>
              </a:lnSpc>
              <a:buFont typeface="Arial"/>
              <a:buChar char="•"/>
            </a:pPr>
            <a:r>
              <a:rPr lang="en-US" b="true" sz="3194">
                <a:solidFill>
                  <a:srgbClr val="9E9999"/>
                </a:solidFill>
                <a:latin typeface="Canva Sans Bold"/>
                <a:ea typeface="Canva Sans Bold"/>
                <a:cs typeface="Canva Sans Bold"/>
                <a:sym typeface="Canva Sans Bold"/>
              </a:rPr>
              <a:t>Tires are </a:t>
            </a:r>
            <a:r>
              <a:rPr lang="en-US" b="true" sz="3194">
                <a:solidFill>
                  <a:srgbClr val="9E9999"/>
                </a:solidFill>
                <a:latin typeface="Canva Sans Bold"/>
                <a:ea typeface="Canva Sans Bold"/>
                <a:cs typeface="Canva Sans Bold"/>
                <a:sym typeface="Canva Sans Bold"/>
              </a:rPr>
              <a:t>decisive – strategies can win or lose championships (e.g., Abu Dhabi 2021).</a:t>
            </a:r>
          </a:p>
          <a:p>
            <a:pPr algn="ctr" marL="689621" indent="-344810" lvl="1">
              <a:lnSpc>
                <a:spcPts val="4471"/>
              </a:lnSpc>
              <a:buFont typeface="Arial"/>
              <a:buChar char="•"/>
            </a:pPr>
            <a:r>
              <a:rPr lang="en-US" b="true" sz="3194">
                <a:solidFill>
                  <a:srgbClr val="9E9999"/>
                </a:solidFill>
                <a:latin typeface="Canva Sans Bold"/>
                <a:ea typeface="Canva Sans Bold"/>
                <a:cs typeface="Canva Sans Bold"/>
                <a:sym typeface="Canva Sans Bold"/>
              </a:rPr>
              <a:t>Driver skill matters – a strong driver can push constructors to higher positions.</a:t>
            </a:r>
          </a:p>
          <a:p>
            <a:pPr algn="ctr" marL="689621" indent="-344810" lvl="1">
              <a:lnSpc>
                <a:spcPts val="4471"/>
              </a:lnSpc>
              <a:buFont typeface="Arial"/>
              <a:buChar char="•"/>
            </a:pPr>
            <a:r>
              <a:rPr lang="en-US" b="true" sz="3194">
                <a:solidFill>
                  <a:srgbClr val="9E9999"/>
                </a:solidFill>
                <a:latin typeface="Canva Sans Bold"/>
                <a:ea typeface="Canva Sans Bold"/>
                <a:cs typeface="Canva Sans Bold"/>
                <a:sym typeface="Canva Sans Bold"/>
              </a:rPr>
              <a:t>Weather impacts performance – unpredictable conditions make races more challenging.</a:t>
            </a:r>
          </a:p>
          <a:p>
            <a:pPr algn="ctr">
              <a:lnSpc>
                <a:spcPts val="4471"/>
              </a:lnSpc>
            </a:pPr>
          </a:p>
          <a:p>
            <a:pPr algn="ctr">
              <a:lnSpc>
                <a:spcPts val="4471"/>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3000"/>
            </a:blip>
            <a:stretch>
              <a:fillRect l="0" t="-9259" r="0" b="-9259"/>
            </a:stretch>
          </a:blipFill>
        </p:spPr>
      </p:sp>
      <p:sp>
        <p:nvSpPr>
          <p:cNvPr name="TextBox 3" id="3"/>
          <p:cNvSpPr txBox="true"/>
          <p:nvPr/>
        </p:nvSpPr>
        <p:spPr>
          <a:xfrm rot="0">
            <a:off x="5912383" y="524644"/>
            <a:ext cx="6463233" cy="1566544"/>
          </a:xfrm>
          <a:prstGeom prst="rect">
            <a:avLst/>
          </a:prstGeom>
        </p:spPr>
        <p:txBody>
          <a:bodyPr anchor="t" rtlCol="false" tIns="0" lIns="0" bIns="0" rIns="0">
            <a:spAutoFit/>
          </a:bodyPr>
          <a:lstStyle/>
          <a:p>
            <a:pPr algn="ctr">
              <a:lnSpc>
                <a:spcPts val="12880"/>
              </a:lnSpc>
            </a:pPr>
            <a:r>
              <a:rPr lang="en-US" sz="9200" b="true">
                <a:solidFill>
                  <a:srgbClr val="B8B9BB"/>
                </a:solidFill>
                <a:latin typeface="Canva Sans Bold"/>
                <a:ea typeface="Canva Sans Bold"/>
                <a:cs typeface="Canva Sans Bold"/>
                <a:sym typeface="Canva Sans Bold"/>
              </a:rPr>
              <a:t>Limitations</a:t>
            </a:r>
          </a:p>
        </p:txBody>
      </p:sp>
      <p:sp>
        <p:nvSpPr>
          <p:cNvPr name="TextBox 4" id="4"/>
          <p:cNvSpPr txBox="true"/>
          <p:nvPr/>
        </p:nvSpPr>
        <p:spPr>
          <a:xfrm rot="0">
            <a:off x="3947812" y="3840440"/>
            <a:ext cx="10392376" cy="2558494"/>
          </a:xfrm>
          <a:prstGeom prst="rect">
            <a:avLst/>
          </a:prstGeom>
        </p:spPr>
        <p:txBody>
          <a:bodyPr anchor="t" rtlCol="false" tIns="0" lIns="0" bIns="0" rIns="0">
            <a:spAutoFit/>
          </a:bodyPr>
          <a:lstStyle/>
          <a:p>
            <a:pPr algn="ctr">
              <a:lnSpc>
                <a:spcPts val="4073"/>
              </a:lnSpc>
            </a:pPr>
          </a:p>
          <a:p>
            <a:pPr algn="ctr" marL="628161" indent="-314081" lvl="1">
              <a:lnSpc>
                <a:spcPts val="4073"/>
              </a:lnSpc>
              <a:buFont typeface="Arial"/>
              <a:buChar char="•"/>
            </a:pPr>
            <a:r>
              <a:rPr lang="en-US" b="true" sz="2909">
                <a:solidFill>
                  <a:srgbClr val="B8B9BB"/>
                </a:solidFill>
                <a:latin typeface="Canva Sans Bold"/>
                <a:ea typeface="Canva Sans Bold"/>
                <a:cs typeface="Canva Sans Bold"/>
                <a:sym typeface="Canva Sans Bold"/>
              </a:rPr>
              <a:t>Missing qualifying </a:t>
            </a:r>
            <a:r>
              <a:rPr lang="en-US" b="true" sz="2909">
                <a:solidFill>
                  <a:srgbClr val="B8B9BB"/>
                </a:solidFill>
                <a:latin typeface="Canva Sans Bold"/>
                <a:ea typeface="Canva Sans Bold"/>
                <a:cs typeface="Canva Sans Bold"/>
                <a:sym typeface="Canva Sans Bold"/>
              </a:rPr>
              <a:t>data </a:t>
            </a:r>
          </a:p>
          <a:p>
            <a:pPr algn="ctr" marL="628161" indent="-314081" lvl="1">
              <a:lnSpc>
                <a:spcPts val="4073"/>
              </a:lnSpc>
              <a:buFont typeface="Arial"/>
              <a:buChar char="•"/>
            </a:pPr>
            <a:r>
              <a:rPr lang="en-US" b="true" sz="2909">
                <a:solidFill>
                  <a:srgbClr val="B8B9BB"/>
                </a:solidFill>
                <a:latin typeface="Canva Sans Bold"/>
                <a:ea typeface="Canva Sans Bold"/>
                <a:cs typeface="Canva Sans Bold"/>
                <a:sym typeface="Canva Sans Bold"/>
              </a:rPr>
              <a:t>Including qualifying would require a separate analysis </a:t>
            </a:r>
          </a:p>
          <a:p>
            <a:pPr algn="ctr">
              <a:lnSpc>
                <a:spcPts val="4073"/>
              </a:lnSpc>
            </a:pPr>
          </a:p>
          <a:p>
            <a:pPr algn="ctr">
              <a:lnSpc>
                <a:spcPts val="4073"/>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0"/>
            <a:ext cx="18288000" cy="9601200"/>
          </a:xfrm>
          <a:custGeom>
            <a:avLst/>
            <a:gdLst/>
            <a:ahLst/>
            <a:cxnLst/>
            <a:rect r="r" b="b" t="t" l="l"/>
            <a:pathLst>
              <a:path h="9601200" w="18288000">
                <a:moveTo>
                  <a:pt x="0" y="0"/>
                </a:moveTo>
                <a:lnTo>
                  <a:pt x="18288000" y="0"/>
                </a:lnTo>
                <a:lnTo>
                  <a:pt x="18288000" y="9601200"/>
                </a:lnTo>
                <a:lnTo>
                  <a:pt x="0" y="9601200"/>
                </a:lnTo>
                <a:lnTo>
                  <a:pt x="0" y="0"/>
                </a:lnTo>
                <a:close/>
              </a:path>
            </a:pathLst>
          </a:custGeom>
          <a:blipFill>
            <a:blip r:embed="rId2">
              <a:alphaModFix amt="19999"/>
            </a:blip>
            <a:stretch>
              <a:fillRect l="0" t="0" r="0" b="0"/>
            </a:stretch>
          </a:blipFill>
        </p:spPr>
      </p:sp>
      <p:sp>
        <p:nvSpPr>
          <p:cNvPr name="TextBox 3" id="3"/>
          <p:cNvSpPr txBox="true"/>
          <p:nvPr/>
        </p:nvSpPr>
        <p:spPr>
          <a:xfrm rot="0">
            <a:off x="6074420" y="2617996"/>
            <a:ext cx="6139160" cy="1566544"/>
          </a:xfrm>
          <a:prstGeom prst="rect">
            <a:avLst/>
          </a:prstGeom>
        </p:spPr>
        <p:txBody>
          <a:bodyPr anchor="t" rtlCol="false" tIns="0" lIns="0" bIns="0" rIns="0">
            <a:spAutoFit/>
          </a:bodyPr>
          <a:lstStyle/>
          <a:p>
            <a:pPr algn="ctr">
              <a:lnSpc>
                <a:spcPts val="12880"/>
              </a:lnSpc>
            </a:pPr>
            <a:r>
              <a:rPr lang="en-US" sz="9200" b="true">
                <a:solidFill>
                  <a:srgbClr val="B4B4B4"/>
                </a:solidFill>
                <a:latin typeface="Canva Sans Bold"/>
                <a:ea typeface="Canva Sans Bold"/>
                <a:cs typeface="Canva Sans Bold"/>
                <a:sym typeface="Canva Sans Bold"/>
              </a:rPr>
              <a:t>Thank You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3836297" y="3544888"/>
            <a:ext cx="6240335" cy="2916237"/>
            <a:chOff x="0" y="0"/>
            <a:chExt cx="8320447" cy="3888317"/>
          </a:xfrm>
        </p:grpSpPr>
        <p:sp>
          <p:nvSpPr>
            <p:cNvPr name="Freeform 3" id="3"/>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2755773" y="-1285081"/>
            <a:ext cx="6240335" cy="2916237"/>
            <a:chOff x="0" y="0"/>
            <a:chExt cx="8320447" cy="3888317"/>
          </a:xfrm>
        </p:grpSpPr>
        <p:sp>
          <p:nvSpPr>
            <p:cNvPr name="Freeform 7" id="7"/>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0">
            <a:off x="-114382" y="0"/>
            <a:ext cx="18402382" cy="10351340"/>
          </a:xfrm>
          <a:custGeom>
            <a:avLst/>
            <a:gdLst/>
            <a:ahLst/>
            <a:cxnLst/>
            <a:rect r="r" b="b" t="t" l="l"/>
            <a:pathLst>
              <a:path h="10351340" w="18402382">
                <a:moveTo>
                  <a:pt x="0" y="0"/>
                </a:moveTo>
                <a:lnTo>
                  <a:pt x="18402382" y="0"/>
                </a:lnTo>
                <a:lnTo>
                  <a:pt x="18402382" y="10351340"/>
                </a:lnTo>
                <a:lnTo>
                  <a:pt x="0" y="10351340"/>
                </a:lnTo>
                <a:lnTo>
                  <a:pt x="0" y="0"/>
                </a:lnTo>
                <a:close/>
              </a:path>
            </a:pathLst>
          </a:custGeom>
          <a:blipFill>
            <a:blip r:embed="rId4">
              <a:alphaModFix amt="9999"/>
            </a:blip>
            <a:stretch>
              <a:fillRect l="0" t="0" r="0" b="0"/>
            </a:stretch>
          </a:blipFill>
        </p:spPr>
      </p:sp>
      <p:sp>
        <p:nvSpPr>
          <p:cNvPr name="TextBox 11" id="11"/>
          <p:cNvSpPr txBox="true"/>
          <p:nvPr/>
        </p:nvSpPr>
        <p:spPr>
          <a:xfrm rot="0">
            <a:off x="4130948" y="327215"/>
            <a:ext cx="10026104" cy="1260094"/>
          </a:xfrm>
          <a:prstGeom prst="rect">
            <a:avLst/>
          </a:prstGeom>
        </p:spPr>
        <p:txBody>
          <a:bodyPr anchor="t" rtlCol="false" tIns="0" lIns="0" bIns="0" rIns="0">
            <a:spAutoFit/>
          </a:bodyPr>
          <a:lstStyle/>
          <a:p>
            <a:pPr algn="ctr">
              <a:lnSpc>
                <a:spcPts val="10345"/>
              </a:lnSpc>
            </a:pPr>
            <a:r>
              <a:rPr lang="en-US" b="true" sz="7389">
                <a:solidFill>
                  <a:srgbClr val="B4B4B4"/>
                </a:solidFill>
                <a:latin typeface="Canva Sans Bold"/>
                <a:ea typeface="Canva Sans Bold"/>
                <a:cs typeface="Canva Sans Bold"/>
                <a:sym typeface="Canva Sans Bold"/>
              </a:rPr>
              <a:t>What I </a:t>
            </a:r>
            <a:r>
              <a:rPr lang="en-US" b="true" sz="7389">
                <a:solidFill>
                  <a:srgbClr val="B4B4B4"/>
                </a:solidFill>
                <a:latin typeface="Canva Sans Bold"/>
                <a:ea typeface="Canva Sans Bold"/>
                <a:cs typeface="Canva Sans Bold"/>
                <a:sym typeface="Canva Sans Bold"/>
              </a:rPr>
              <a:t>Aim to Achieve</a:t>
            </a:r>
          </a:p>
        </p:txBody>
      </p:sp>
      <p:sp>
        <p:nvSpPr>
          <p:cNvPr name="TextBox 12" id="12"/>
          <p:cNvSpPr txBox="true"/>
          <p:nvPr/>
        </p:nvSpPr>
        <p:spPr>
          <a:xfrm rot="0">
            <a:off x="1028700" y="3974674"/>
            <a:ext cx="12942659" cy="1822653"/>
          </a:xfrm>
          <a:prstGeom prst="rect">
            <a:avLst/>
          </a:prstGeom>
        </p:spPr>
        <p:txBody>
          <a:bodyPr anchor="t" rtlCol="false" tIns="0" lIns="0" bIns="0" rIns="0">
            <a:spAutoFit/>
          </a:bodyPr>
          <a:lstStyle/>
          <a:p>
            <a:pPr algn="l">
              <a:lnSpc>
                <a:spcPts val="3631"/>
              </a:lnSpc>
            </a:pPr>
            <a:r>
              <a:rPr lang="en-US" sz="2594" b="true">
                <a:solidFill>
                  <a:srgbClr val="B4B4B4"/>
                </a:solidFill>
                <a:latin typeface="Canva Sans Bold"/>
                <a:ea typeface="Canva Sans Bold"/>
                <a:cs typeface="Canva Sans Bold"/>
                <a:sym typeface="Canva Sans Bold"/>
              </a:rPr>
              <a:t>This project uses det</a:t>
            </a:r>
            <a:r>
              <a:rPr lang="en-US" sz="2594" b="true">
                <a:solidFill>
                  <a:srgbClr val="B4B4B4"/>
                </a:solidFill>
                <a:latin typeface="Canva Sans Bold"/>
                <a:ea typeface="Canva Sans Bold"/>
                <a:cs typeface="Canva Sans Bold"/>
                <a:sym typeface="Canva Sans Bold"/>
              </a:rPr>
              <a:t>ailed lap time analysis to go beyond final results and reveal the hidden performance stories. </a:t>
            </a:r>
          </a:p>
          <a:p>
            <a:pPr algn="l">
              <a:lnSpc>
                <a:spcPts val="3631"/>
              </a:lnSpc>
            </a:pPr>
          </a:p>
          <a:p>
            <a:pPr algn="l">
              <a:lnSpc>
                <a:spcPts val="363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777275" y="129191"/>
            <a:ext cx="4363545" cy="2916237"/>
            <a:chOff x="0" y="0"/>
            <a:chExt cx="5818060" cy="3888317"/>
          </a:xfrm>
        </p:grpSpPr>
        <p:sp>
          <p:nvSpPr>
            <p:cNvPr name="Freeform 3" id="3"/>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963264" y="7192059"/>
            <a:ext cx="6240335" cy="2916237"/>
            <a:chOff x="0" y="0"/>
            <a:chExt cx="8320447" cy="3888317"/>
          </a:xfrm>
        </p:grpSpPr>
        <p:sp>
          <p:nvSpPr>
            <p:cNvPr name="Freeform 6" id="6"/>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44767" y="-334183"/>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4">
              <a:alphaModFix amt="10999"/>
            </a:blip>
            <a:stretch>
              <a:fillRect l="0" t="0" r="0" b="0"/>
            </a:stretch>
          </a:blipFill>
        </p:spPr>
      </p:sp>
      <p:sp>
        <p:nvSpPr>
          <p:cNvPr name="TextBox 10" id="10"/>
          <p:cNvSpPr txBox="true"/>
          <p:nvPr/>
        </p:nvSpPr>
        <p:spPr>
          <a:xfrm rot="0">
            <a:off x="4955344" y="327215"/>
            <a:ext cx="8377312" cy="1260094"/>
          </a:xfrm>
          <a:prstGeom prst="rect">
            <a:avLst/>
          </a:prstGeom>
        </p:spPr>
        <p:txBody>
          <a:bodyPr anchor="t" rtlCol="false" tIns="0" lIns="0" bIns="0" rIns="0">
            <a:spAutoFit/>
          </a:bodyPr>
          <a:lstStyle/>
          <a:p>
            <a:pPr algn="ctr">
              <a:lnSpc>
                <a:spcPts val="10345"/>
              </a:lnSpc>
            </a:pPr>
            <a:r>
              <a:rPr lang="en-US" b="true" sz="7389">
                <a:solidFill>
                  <a:srgbClr val="B4B4B4"/>
                </a:solidFill>
                <a:latin typeface="Canva Sans Bold"/>
                <a:ea typeface="Canva Sans Bold"/>
                <a:cs typeface="Canva Sans Bold"/>
                <a:sym typeface="Canva Sans Bold"/>
              </a:rPr>
              <a:t>About the Dataset</a:t>
            </a:r>
          </a:p>
        </p:txBody>
      </p:sp>
      <p:sp>
        <p:nvSpPr>
          <p:cNvPr name="TextBox 11" id="11"/>
          <p:cNvSpPr txBox="true"/>
          <p:nvPr/>
        </p:nvSpPr>
        <p:spPr>
          <a:xfrm rot="0">
            <a:off x="3283622" y="3512264"/>
            <a:ext cx="11810289" cy="3679795"/>
          </a:xfrm>
          <a:prstGeom prst="rect">
            <a:avLst/>
          </a:prstGeom>
        </p:spPr>
        <p:txBody>
          <a:bodyPr anchor="t" rtlCol="false" tIns="0" lIns="0" bIns="0" rIns="0">
            <a:spAutoFit/>
          </a:bodyPr>
          <a:lstStyle/>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The Data Covers 2019–2021 Seasons F1 lap times </a:t>
            </a:r>
          </a:p>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10 Team in 3 seasons </a:t>
            </a:r>
          </a:p>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20 Drivers in 3 seasons </a:t>
            </a:r>
          </a:p>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more than 60k </a:t>
            </a:r>
            <a:r>
              <a:rPr lang="en-US" b="true" sz="2612">
                <a:solidFill>
                  <a:srgbClr val="B4B4B4"/>
                </a:solidFill>
                <a:latin typeface="Canva Sans Bold"/>
                <a:ea typeface="Canva Sans Bold"/>
                <a:cs typeface="Canva Sans Bold"/>
                <a:sym typeface="Canva Sans Bold"/>
              </a:rPr>
              <a:t>Laps </a:t>
            </a:r>
          </a:p>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5 </a:t>
            </a:r>
            <a:r>
              <a:rPr lang="en-US" b="true" sz="2612">
                <a:solidFill>
                  <a:srgbClr val="B4B4B4"/>
                </a:solidFill>
                <a:latin typeface="Canva Sans Bold"/>
                <a:ea typeface="Canva Sans Bold"/>
                <a:cs typeface="Canva Sans Bold"/>
                <a:sym typeface="Canva Sans Bold"/>
              </a:rPr>
              <a:t>Tyre Compounds </a:t>
            </a:r>
          </a:p>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mixed</a:t>
            </a:r>
            <a:r>
              <a:rPr lang="en-US" b="true" sz="2612">
                <a:solidFill>
                  <a:srgbClr val="B4B4B4"/>
                </a:solidFill>
                <a:latin typeface="Canva Sans Bold"/>
                <a:ea typeface="Canva Sans Bold"/>
                <a:cs typeface="Canva Sans Bold"/>
                <a:sym typeface="Canva Sans Bold"/>
              </a:rPr>
              <a:t> Weather conditions </a:t>
            </a:r>
          </a:p>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All Stints And Tires Changing </a:t>
            </a:r>
          </a:p>
          <a:p>
            <a:pPr algn="l">
              <a:lnSpc>
                <a:spcPts val="365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9377" r="0" b="-9377"/>
            </a:stretch>
          </a:blipFill>
        </p:spPr>
      </p:sp>
      <p:sp>
        <p:nvSpPr>
          <p:cNvPr name="TextBox 3" id="3"/>
          <p:cNvSpPr txBox="true"/>
          <p:nvPr/>
        </p:nvSpPr>
        <p:spPr>
          <a:xfrm rot="0">
            <a:off x="5479909" y="327811"/>
            <a:ext cx="7328182" cy="1258903"/>
          </a:xfrm>
          <a:prstGeom prst="rect">
            <a:avLst/>
          </a:prstGeom>
        </p:spPr>
        <p:txBody>
          <a:bodyPr anchor="t" rtlCol="false" tIns="0" lIns="0" bIns="0" rIns="0">
            <a:spAutoFit/>
          </a:bodyPr>
          <a:lstStyle/>
          <a:p>
            <a:pPr algn="ctr">
              <a:lnSpc>
                <a:spcPts val="10343"/>
              </a:lnSpc>
            </a:pPr>
            <a:r>
              <a:rPr lang="en-US" sz="7388" b="true">
                <a:solidFill>
                  <a:srgbClr val="B4B4B4"/>
                </a:solidFill>
                <a:latin typeface="Canva Sans Bold"/>
                <a:ea typeface="Canva Sans Bold"/>
                <a:cs typeface="Canva Sans Bold"/>
                <a:sym typeface="Canva Sans Bold"/>
              </a:rPr>
              <a:t>Who</a:t>
            </a:r>
            <a:r>
              <a:rPr lang="en-US" b="true" sz="7388">
                <a:solidFill>
                  <a:srgbClr val="B4B4B4"/>
                </a:solidFill>
                <a:latin typeface="Canva Sans Bold"/>
                <a:ea typeface="Canva Sans Bold"/>
                <a:cs typeface="Canva Sans Bold"/>
                <a:sym typeface="Canva Sans Bold"/>
              </a:rPr>
              <a:t> is This For?</a:t>
            </a:r>
          </a:p>
        </p:txBody>
      </p:sp>
      <p:sp>
        <p:nvSpPr>
          <p:cNvPr name="TextBox 4" id="4"/>
          <p:cNvSpPr txBox="true"/>
          <p:nvPr/>
        </p:nvSpPr>
        <p:spPr>
          <a:xfrm rot="0">
            <a:off x="4193442" y="3739685"/>
            <a:ext cx="9901115" cy="2560103"/>
          </a:xfrm>
          <a:prstGeom prst="rect">
            <a:avLst/>
          </a:prstGeom>
        </p:spPr>
        <p:txBody>
          <a:bodyPr anchor="t" rtlCol="false" tIns="0" lIns="0" bIns="0" rIns="0">
            <a:spAutoFit/>
          </a:bodyPr>
          <a:lstStyle/>
          <a:p>
            <a:pPr algn="l" marL="791565" indent="-395783" lvl="1">
              <a:lnSpc>
                <a:spcPts val="5132"/>
              </a:lnSpc>
              <a:buFont typeface="Arial"/>
              <a:buChar char="•"/>
            </a:pPr>
            <a:r>
              <a:rPr lang="en-US" b="true" sz="3666">
                <a:solidFill>
                  <a:srgbClr val="B4B4B4"/>
                </a:solidFill>
                <a:latin typeface="Canva Sans Bold"/>
                <a:ea typeface="Canva Sans Bold"/>
                <a:cs typeface="Canva Sans Bold"/>
                <a:sym typeface="Canva Sans Bold"/>
              </a:rPr>
              <a:t> Race Stewards &amp; Sporting Officials (FIA)</a:t>
            </a:r>
          </a:p>
          <a:p>
            <a:pPr algn="l" marL="791565" indent="-395783" lvl="1">
              <a:lnSpc>
                <a:spcPts val="5132"/>
              </a:lnSpc>
              <a:buFont typeface="Arial"/>
              <a:buChar char="•"/>
            </a:pPr>
            <a:r>
              <a:rPr lang="en-US" b="true" sz="3666">
                <a:solidFill>
                  <a:srgbClr val="B4B4B4"/>
                </a:solidFill>
                <a:latin typeface="Canva Sans Bold"/>
                <a:ea typeface="Canva Sans Bold"/>
                <a:cs typeface="Canva Sans Bold"/>
                <a:sym typeface="Canva Sans Bold"/>
              </a:rPr>
              <a:t> race control operators</a:t>
            </a:r>
          </a:p>
          <a:p>
            <a:pPr algn="l" marL="791565" indent="-395783" lvl="1">
              <a:lnSpc>
                <a:spcPts val="5132"/>
              </a:lnSpc>
              <a:buFont typeface="Arial"/>
              <a:buChar char="•"/>
            </a:pPr>
            <a:r>
              <a:rPr lang="en-US" b="true" sz="3666">
                <a:solidFill>
                  <a:srgbClr val="B4B4B4"/>
                </a:solidFill>
                <a:latin typeface="Canva Sans Bold"/>
                <a:ea typeface="Canva Sans Bold"/>
                <a:cs typeface="Canva Sans Bold"/>
                <a:sym typeface="Canva Sans Bold"/>
              </a:rPr>
              <a:t> Motorsport Analysts </a:t>
            </a:r>
          </a:p>
          <a:p>
            <a:pPr algn="l" marL="791565" indent="-395783" lvl="1">
              <a:lnSpc>
                <a:spcPts val="5132"/>
              </a:lnSpc>
              <a:buFont typeface="Arial"/>
              <a:buChar char="•"/>
            </a:pPr>
            <a:r>
              <a:rPr lang="en-US" b="true" sz="3666">
                <a:solidFill>
                  <a:srgbClr val="B4B4B4"/>
                </a:solidFill>
                <a:latin typeface="Canva Sans Bold"/>
                <a:ea typeface="Canva Sans Bold"/>
                <a:cs typeface="Canva Sans Bold"/>
                <a:sym typeface="Canva Sans Bold"/>
              </a:rPr>
              <a:t> Fans </a:t>
            </a:r>
          </a:p>
        </p:txBody>
      </p:sp>
      <p:grpSp>
        <p:nvGrpSpPr>
          <p:cNvPr name="Group 5" id="5"/>
          <p:cNvGrpSpPr/>
          <p:nvPr/>
        </p:nvGrpSpPr>
        <p:grpSpPr>
          <a:xfrm rot="0">
            <a:off x="0" y="7136332"/>
            <a:ext cx="18288000" cy="5885411"/>
            <a:chOff x="0" y="0"/>
            <a:chExt cx="24384000" cy="7847215"/>
          </a:xfrm>
        </p:grpSpPr>
        <p:sp>
          <p:nvSpPr>
            <p:cNvPr name="Freeform 6" id="6"/>
            <p:cNvSpPr/>
            <p:nvPr/>
          </p:nvSpPr>
          <p:spPr>
            <a:xfrm flipH="false" flipV="false" rot="-5400000">
              <a:off x="140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8268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16396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7916528"/>
            <a:ext cx="18288000" cy="5885411"/>
            <a:chOff x="0" y="0"/>
            <a:chExt cx="24384000" cy="7847215"/>
          </a:xfrm>
        </p:grpSpPr>
        <p:sp>
          <p:nvSpPr>
            <p:cNvPr name="Freeform 3" id="3"/>
            <p:cNvSpPr/>
            <p:nvPr/>
          </p:nvSpPr>
          <p:spPr>
            <a:xfrm flipH="false" flipV="false" rot="-5400000">
              <a:off x="140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268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396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0" y="-1455816"/>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4">
              <a:alphaModFix amt="10999"/>
            </a:blip>
            <a:stretch>
              <a:fillRect l="0" t="0" r="0" b="0"/>
            </a:stretch>
          </a:blipFill>
        </p:spPr>
      </p:sp>
      <p:sp>
        <p:nvSpPr>
          <p:cNvPr name="Freeform 7" id="7"/>
          <p:cNvSpPr/>
          <p:nvPr/>
        </p:nvSpPr>
        <p:spPr>
          <a:xfrm flipH="false" flipV="false" rot="0">
            <a:off x="7171930" y="1880140"/>
            <a:ext cx="3944140" cy="1168856"/>
          </a:xfrm>
          <a:custGeom>
            <a:avLst/>
            <a:gdLst/>
            <a:ahLst/>
            <a:cxnLst/>
            <a:rect r="r" b="b" t="t" l="l"/>
            <a:pathLst>
              <a:path h="1168856" w="3944140">
                <a:moveTo>
                  <a:pt x="0" y="0"/>
                </a:moveTo>
                <a:lnTo>
                  <a:pt x="3944140" y="0"/>
                </a:lnTo>
                <a:lnTo>
                  <a:pt x="3944140" y="1168856"/>
                </a:lnTo>
                <a:lnTo>
                  <a:pt x="0" y="1168856"/>
                </a:lnTo>
                <a:lnTo>
                  <a:pt x="0" y="0"/>
                </a:lnTo>
                <a:close/>
              </a:path>
            </a:pathLst>
          </a:custGeom>
          <a:blipFill>
            <a:blip r:embed="rId5"/>
            <a:stretch>
              <a:fillRect l="0" t="0" r="0" b="0"/>
            </a:stretch>
          </a:blipFill>
        </p:spPr>
      </p:sp>
      <p:sp>
        <p:nvSpPr>
          <p:cNvPr name="TextBox 8" id="8"/>
          <p:cNvSpPr txBox="true"/>
          <p:nvPr/>
        </p:nvSpPr>
        <p:spPr>
          <a:xfrm rot="0">
            <a:off x="4181103" y="327215"/>
            <a:ext cx="9925794"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what is formula one ? </a:t>
            </a:r>
          </a:p>
        </p:txBody>
      </p:sp>
      <p:sp>
        <p:nvSpPr>
          <p:cNvPr name="TextBox 9" id="9"/>
          <p:cNvSpPr txBox="true"/>
          <p:nvPr/>
        </p:nvSpPr>
        <p:spPr>
          <a:xfrm rot="0">
            <a:off x="5659115" y="5760994"/>
            <a:ext cx="6969770" cy="2976357"/>
          </a:xfrm>
          <a:prstGeom prst="rect">
            <a:avLst/>
          </a:prstGeom>
        </p:spPr>
        <p:txBody>
          <a:bodyPr anchor="t" rtlCol="false" tIns="0" lIns="0" bIns="0" rIns="0">
            <a:spAutoFit/>
          </a:bodyPr>
          <a:lstStyle/>
          <a:p>
            <a:pPr algn="ctr">
              <a:lnSpc>
                <a:spcPts val="3423"/>
              </a:lnSpc>
            </a:pPr>
          </a:p>
          <a:p>
            <a:pPr algn="ctr" marL="528000" indent="-264000" lvl="1">
              <a:lnSpc>
                <a:spcPts val="3423"/>
              </a:lnSpc>
              <a:buFont typeface="Arial"/>
              <a:buChar char="•"/>
            </a:pPr>
            <a:r>
              <a:rPr lang="en-US" sz="2445">
                <a:solidFill>
                  <a:srgbClr val="B4B4B4"/>
                </a:solidFill>
                <a:latin typeface="Canva Sans"/>
                <a:ea typeface="Canva Sans"/>
                <a:cs typeface="Canva Sans"/>
                <a:sym typeface="Canva Sans"/>
              </a:rPr>
              <a:t>The</a:t>
            </a:r>
            <a:r>
              <a:rPr lang="en-US" sz="2445">
                <a:solidFill>
                  <a:srgbClr val="B4B4B4"/>
                </a:solidFill>
                <a:latin typeface="Canva Sans"/>
                <a:ea typeface="Canva Sans"/>
                <a:cs typeface="Canva Sans"/>
                <a:sym typeface="Canva Sans"/>
              </a:rPr>
              <a:t> highest level of car racing in the world</a:t>
            </a:r>
          </a:p>
          <a:p>
            <a:pPr algn="ctr" marL="528000" indent="-264000" lvl="1">
              <a:lnSpc>
                <a:spcPts val="3423"/>
              </a:lnSpc>
              <a:buFont typeface="Arial"/>
              <a:buChar char="•"/>
            </a:pPr>
            <a:r>
              <a:rPr lang="en-US" sz="2445">
                <a:solidFill>
                  <a:srgbClr val="B4B4B4"/>
                </a:solidFill>
                <a:latin typeface="Canva Sans"/>
                <a:ea typeface="Canva Sans"/>
                <a:cs typeface="Canva Sans"/>
                <a:sym typeface="Canva Sans"/>
              </a:rPr>
              <a:t>Cars can go </a:t>
            </a:r>
            <a:r>
              <a:rPr lang="en-US" sz="2445">
                <a:solidFill>
                  <a:srgbClr val="FF5757"/>
                </a:solidFill>
                <a:latin typeface="Canva Sans"/>
                <a:ea typeface="Canva Sans"/>
                <a:cs typeface="Canva Sans"/>
                <a:sym typeface="Canva Sans"/>
              </a:rPr>
              <a:t>300+ km/h</a:t>
            </a:r>
          </a:p>
          <a:p>
            <a:pPr algn="ctr" marL="528000" indent="-264000" lvl="1">
              <a:lnSpc>
                <a:spcPts val="3423"/>
              </a:lnSpc>
              <a:buFont typeface="Arial"/>
              <a:buChar char="•"/>
            </a:pPr>
            <a:r>
              <a:rPr lang="en-US" sz="2445">
                <a:solidFill>
                  <a:srgbClr val="B4B4B4"/>
                </a:solidFill>
                <a:latin typeface="Canva Sans"/>
                <a:ea typeface="Canva Sans"/>
                <a:cs typeface="Canva Sans"/>
                <a:sym typeface="Canva Sans"/>
              </a:rPr>
              <a:t>Each race = Grand Prix (GP)</a:t>
            </a:r>
          </a:p>
          <a:p>
            <a:pPr algn="ctr" marL="528000" indent="-264000" lvl="1">
              <a:lnSpc>
                <a:spcPts val="3423"/>
              </a:lnSpc>
              <a:buFont typeface="Arial"/>
              <a:buChar char="•"/>
            </a:pPr>
            <a:r>
              <a:rPr lang="en-US" sz="2445">
                <a:solidFill>
                  <a:srgbClr val="B4B4B4"/>
                </a:solidFill>
                <a:latin typeface="Canva Sans"/>
                <a:ea typeface="Canva Sans"/>
                <a:cs typeface="Canva Sans"/>
                <a:sym typeface="Canva Sans"/>
              </a:rPr>
              <a:t>A season has 20–24 races around the world</a:t>
            </a:r>
          </a:p>
          <a:p>
            <a:pPr algn="ctr">
              <a:lnSpc>
                <a:spcPts val="3423"/>
              </a:lnSpc>
            </a:pPr>
          </a:p>
          <a:p>
            <a:pPr algn="ctr">
              <a:lnSpc>
                <a:spcPts val="3423"/>
              </a:lnSpc>
            </a:pPr>
          </a:p>
        </p:txBody>
      </p:sp>
      <p:sp>
        <p:nvSpPr>
          <p:cNvPr name="TextBox 10" id="10"/>
          <p:cNvSpPr txBox="true"/>
          <p:nvPr/>
        </p:nvSpPr>
        <p:spPr>
          <a:xfrm rot="0">
            <a:off x="4600451" y="3284677"/>
            <a:ext cx="9376060" cy="2357866"/>
          </a:xfrm>
          <a:prstGeom prst="rect">
            <a:avLst/>
          </a:prstGeom>
        </p:spPr>
        <p:txBody>
          <a:bodyPr anchor="t" rtlCol="false" tIns="0" lIns="0" bIns="0" rIns="0">
            <a:spAutoFit/>
          </a:bodyPr>
          <a:lstStyle/>
          <a:p>
            <a:pPr algn="ctr">
              <a:lnSpc>
                <a:spcPts val="3732"/>
              </a:lnSpc>
            </a:pPr>
            <a:r>
              <a:rPr lang="en-US" sz="2665" b="true">
                <a:solidFill>
                  <a:srgbClr val="B4B4B4"/>
                </a:solidFill>
                <a:latin typeface="Canva Sans Bold"/>
                <a:ea typeface="Canva Sans Bold"/>
                <a:cs typeface="Canva Sans Bold"/>
                <a:sym typeface="Canva Sans Bold"/>
              </a:rPr>
              <a:t>Formula One is the highest level of international car racing, where </a:t>
            </a:r>
            <a:r>
              <a:rPr lang="en-US" b="true" sz="2665">
                <a:solidFill>
                  <a:srgbClr val="B4B4B4"/>
                </a:solidFill>
                <a:latin typeface="Canva Sans Bold"/>
                <a:ea typeface="Canva Sans Bold"/>
                <a:cs typeface="Canva Sans Bold"/>
                <a:sym typeface="Canva Sans Bold"/>
              </a:rPr>
              <a:t>drivers compete in specially built single-seater, open-wheel cars. Races are called Grands Prix, held on circuits and streets around the world.</a:t>
            </a:r>
          </a:p>
          <a:p>
            <a:pPr algn="ctr">
              <a:lnSpc>
                <a:spcPts val="373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3252D"/>
        </a:solidFill>
      </p:bgPr>
    </p:bg>
    <p:spTree>
      <p:nvGrpSpPr>
        <p:cNvPr id="1" name=""/>
        <p:cNvGrpSpPr/>
        <p:nvPr/>
      </p:nvGrpSpPr>
      <p:grpSpPr>
        <a:xfrm>
          <a:off x="0" y="0"/>
          <a:ext cx="0" cy="0"/>
          <a:chOff x="0" y="0"/>
          <a:chExt cx="0" cy="0"/>
        </a:xfrm>
      </p:grpSpPr>
      <p:sp>
        <p:nvSpPr>
          <p:cNvPr name="Freeform 2" id="2"/>
          <p:cNvSpPr/>
          <p:nvPr/>
        </p:nvSpPr>
        <p:spPr>
          <a:xfrm flipH="false" flipV="false" rot="0">
            <a:off x="-2853553" y="-1348797"/>
            <a:ext cx="22692596" cy="12577844"/>
          </a:xfrm>
          <a:custGeom>
            <a:avLst/>
            <a:gdLst/>
            <a:ahLst/>
            <a:cxnLst/>
            <a:rect r="r" b="b" t="t" l="l"/>
            <a:pathLst>
              <a:path h="12577844" w="22692596">
                <a:moveTo>
                  <a:pt x="0" y="0"/>
                </a:moveTo>
                <a:lnTo>
                  <a:pt x="22692595" y="0"/>
                </a:lnTo>
                <a:lnTo>
                  <a:pt x="22692595" y="12577844"/>
                </a:lnTo>
                <a:lnTo>
                  <a:pt x="0" y="12577844"/>
                </a:lnTo>
                <a:lnTo>
                  <a:pt x="0" y="0"/>
                </a:lnTo>
                <a:close/>
              </a:path>
            </a:pathLst>
          </a:custGeom>
          <a:blipFill>
            <a:blip r:embed="rId2">
              <a:alphaModFix amt="6999"/>
            </a:blip>
            <a:stretch>
              <a:fillRect l="0" t="-47968" r="0" b="-47968"/>
            </a:stretch>
          </a:blipFill>
        </p:spPr>
      </p:sp>
      <p:grpSp>
        <p:nvGrpSpPr>
          <p:cNvPr name="Group 3" id="3"/>
          <p:cNvGrpSpPr/>
          <p:nvPr/>
        </p:nvGrpSpPr>
        <p:grpSpPr>
          <a:xfrm rot="0">
            <a:off x="0" y="7136332"/>
            <a:ext cx="18288000" cy="5885411"/>
            <a:chOff x="0" y="0"/>
            <a:chExt cx="24384000" cy="7847215"/>
          </a:xfrm>
        </p:grpSpPr>
        <p:sp>
          <p:nvSpPr>
            <p:cNvPr name="Freeform 4" id="4"/>
            <p:cNvSpPr/>
            <p:nvPr/>
          </p:nvSpPr>
          <p:spPr>
            <a:xfrm flipH="false" flipV="false" rot="-5400000">
              <a:off x="140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8268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16396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7" id="7"/>
          <p:cNvSpPr/>
          <p:nvPr/>
        </p:nvSpPr>
        <p:spPr>
          <a:xfrm flipH="false" flipV="false" rot="0">
            <a:off x="8492744" y="1761486"/>
            <a:ext cx="1302511" cy="1055034"/>
          </a:xfrm>
          <a:custGeom>
            <a:avLst/>
            <a:gdLst/>
            <a:ahLst/>
            <a:cxnLst/>
            <a:rect r="r" b="b" t="t" l="l"/>
            <a:pathLst>
              <a:path h="1055034" w="1302511">
                <a:moveTo>
                  <a:pt x="0" y="0"/>
                </a:moveTo>
                <a:lnTo>
                  <a:pt x="1302512" y="0"/>
                </a:lnTo>
                <a:lnTo>
                  <a:pt x="1302512" y="1055034"/>
                </a:lnTo>
                <a:lnTo>
                  <a:pt x="0" y="1055034"/>
                </a:lnTo>
                <a:lnTo>
                  <a:pt x="0" y="0"/>
                </a:lnTo>
                <a:close/>
              </a:path>
            </a:pathLst>
          </a:custGeom>
          <a:blipFill>
            <a:blip r:embed="rId5"/>
            <a:stretch>
              <a:fillRect l="0" t="0" r="0" b="0"/>
            </a:stretch>
          </a:blipFill>
        </p:spPr>
      </p:sp>
      <p:sp>
        <p:nvSpPr>
          <p:cNvPr name="Freeform 8" id="8"/>
          <p:cNvSpPr/>
          <p:nvPr/>
        </p:nvSpPr>
        <p:spPr>
          <a:xfrm flipH="false" flipV="false" rot="0">
            <a:off x="1323172" y="2816520"/>
            <a:ext cx="1741757" cy="533413"/>
          </a:xfrm>
          <a:custGeom>
            <a:avLst/>
            <a:gdLst/>
            <a:ahLst/>
            <a:cxnLst/>
            <a:rect r="r" b="b" t="t" l="l"/>
            <a:pathLst>
              <a:path h="533413" w="1741757">
                <a:moveTo>
                  <a:pt x="0" y="0"/>
                </a:moveTo>
                <a:lnTo>
                  <a:pt x="1741757" y="0"/>
                </a:lnTo>
                <a:lnTo>
                  <a:pt x="1741757" y="533413"/>
                </a:lnTo>
                <a:lnTo>
                  <a:pt x="0" y="533413"/>
                </a:lnTo>
                <a:lnTo>
                  <a:pt x="0" y="0"/>
                </a:lnTo>
                <a:close/>
              </a:path>
            </a:pathLst>
          </a:custGeom>
          <a:blipFill>
            <a:blip r:embed="rId6"/>
            <a:stretch>
              <a:fillRect l="0" t="0" r="0" b="0"/>
            </a:stretch>
          </a:blipFill>
        </p:spPr>
      </p:sp>
      <p:sp>
        <p:nvSpPr>
          <p:cNvPr name="Freeform 9" id="9"/>
          <p:cNvSpPr/>
          <p:nvPr/>
        </p:nvSpPr>
        <p:spPr>
          <a:xfrm flipH="false" flipV="false" rot="0">
            <a:off x="1237716" y="3634118"/>
            <a:ext cx="1912669" cy="597709"/>
          </a:xfrm>
          <a:custGeom>
            <a:avLst/>
            <a:gdLst/>
            <a:ahLst/>
            <a:cxnLst/>
            <a:rect r="r" b="b" t="t" l="l"/>
            <a:pathLst>
              <a:path h="597709" w="1912669">
                <a:moveTo>
                  <a:pt x="0" y="0"/>
                </a:moveTo>
                <a:lnTo>
                  <a:pt x="1912669" y="0"/>
                </a:lnTo>
                <a:lnTo>
                  <a:pt x="1912669" y="597710"/>
                </a:lnTo>
                <a:lnTo>
                  <a:pt x="0" y="597710"/>
                </a:lnTo>
                <a:lnTo>
                  <a:pt x="0" y="0"/>
                </a:lnTo>
                <a:close/>
              </a:path>
            </a:pathLst>
          </a:custGeom>
          <a:blipFill>
            <a:blip r:embed="rId7"/>
            <a:stretch>
              <a:fillRect l="0" t="0" r="0" b="0"/>
            </a:stretch>
          </a:blipFill>
        </p:spPr>
      </p:sp>
      <p:sp>
        <p:nvSpPr>
          <p:cNvPr name="Freeform 10" id="10"/>
          <p:cNvSpPr/>
          <p:nvPr/>
        </p:nvSpPr>
        <p:spPr>
          <a:xfrm flipH="false" flipV="false" rot="0">
            <a:off x="1323172" y="4516013"/>
            <a:ext cx="1093457" cy="590689"/>
          </a:xfrm>
          <a:custGeom>
            <a:avLst/>
            <a:gdLst/>
            <a:ahLst/>
            <a:cxnLst/>
            <a:rect r="r" b="b" t="t" l="l"/>
            <a:pathLst>
              <a:path h="590689" w="1093457">
                <a:moveTo>
                  <a:pt x="0" y="0"/>
                </a:moveTo>
                <a:lnTo>
                  <a:pt x="1093457" y="0"/>
                </a:lnTo>
                <a:lnTo>
                  <a:pt x="1093457" y="590689"/>
                </a:lnTo>
                <a:lnTo>
                  <a:pt x="0" y="590689"/>
                </a:lnTo>
                <a:lnTo>
                  <a:pt x="0" y="0"/>
                </a:lnTo>
                <a:close/>
              </a:path>
            </a:pathLst>
          </a:custGeom>
          <a:blipFill>
            <a:blip r:embed="rId8"/>
            <a:stretch>
              <a:fillRect l="0" t="-2063" r="0" b="-2063"/>
            </a:stretch>
          </a:blipFill>
        </p:spPr>
      </p:sp>
      <p:sp>
        <p:nvSpPr>
          <p:cNvPr name="Freeform 11" id="11"/>
          <p:cNvSpPr/>
          <p:nvPr/>
        </p:nvSpPr>
        <p:spPr>
          <a:xfrm flipH="false" flipV="false" rot="0">
            <a:off x="1028700" y="4811357"/>
            <a:ext cx="2330701" cy="1311019"/>
          </a:xfrm>
          <a:custGeom>
            <a:avLst/>
            <a:gdLst/>
            <a:ahLst/>
            <a:cxnLst/>
            <a:rect r="r" b="b" t="t" l="l"/>
            <a:pathLst>
              <a:path h="1311019" w="2330701">
                <a:moveTo>
                  <a:pt x="0" y="0"/>
                </a:moveTo>
                <a:lnTo>
                  <a:pt x="2330701" y="0"/>
                </a:lnTo>
                <a:lnTo>
                  <a:pt x="2330701" y="1311020"/>
                </a:lnTo>
                <a:lnTo>
                  <a:pt x="0" y="1311020"/>
                </a:lnTo>
                <a:lnTo>
                  <a:pt x="0" y="0"/>
                </a:lnTo>
                <a:close/>
              </a:path>
            </a:pathLst>
          </a:custGeom>
          <a:blipFill>
            <a:blip r:embed="rId9"/>
            <a:stretch>
              <a:fillRect l="0" t="0" r="0" b="0"/>
            </a:stretch>
          </a:blipFill>
        </p:spPr>
      </p:sp>
      <p:sp>
        <p:nvSpPr>
          <p:cNvPr name="Freeform 12" id="12"/>
          <p:cNvSpPr/>
          <p:nvPr/>
        </p:nvSpPr>
        <p:spPr>
          <a:xfrm flipH="false" flipV="false" rot="0">
            <a:off x="1323172" y="5815040"/>
            <a:ext cx="1373573" cy="614674"/>
          </a:xfrm>
          <a:custGeom>
            <a:avLst/>
            <a:gdLst/>
            <a:ahLst/>
            <a:cxnLst/>
            <a:rect r="r" b="b" t="t" l="l"/>
            <a:pathLst>
              <a:path h="614674" w="1373573">
                <a:moveTo>
                  <a:pt x="0" y="0"/>
                </a:moveTo>
                <a:lnTo>
                  <a:pt x="1373573" y="0"/>
                </a:lnTo>
                <a:lnTo>
                  <a:pt x="1373573" y="614674"/>
                </a:lnTo>
                <a:lnTo>
                  <a:pt x="0" y="614674"/>
                </a:lnTo>
                <a:lnTo>
                  <a:pt x="0" y="0"/>
                </a:lnTo>
                <a:close/>
              </a:path>
            </a:pathLst>
          </a:custGeom>
          <a:blipFill>
            <a:blip r:embed="rId10"/>
            <a:stretch>
              <a:fillRect l="0" t="0" r="0" b="0"/>
            </a:stretch>
          </a:blipFill>
        </p:spPr>
      </p:sp>
      <p:sp>
        <p:nvSpPr>
          <p:cNvPr name="Freeform 13" id="13"/>
          <p:cNvSpPr/>
          <p:nvPr/>
        </p:nvSpPr>
        <p:spPr>
          <a:xfrm flipH="false" flipV="false" rot="0">
            <a:off x="15338056" y="2749457"/>
            <a:ext cx="1153416" cy="667540"/>
          </a:xfrm>
          <a:custGeom>
            <a:avLst/>
            <a:gdLst/>
            <a:ahLst/>
            <a:cxnLst/>
            <a:rect r="r" b="b" t="t" l="l"/>
            <a:pathLst>
              <a:path h="667540" w="1153416">
                <a:moveTo>
                  <a:pt x="0" y="0"/>
                </a:moveTo>
                <a:lnTo>
                  <a:pt x="1153416" y="0"/>
                </a:lnTo>
                <a:lnTo>
                  <a:pt x="1153416" y="667539"/>
                </a:lnTo>
                <a:lnTo>
                  <a:pt x="0" y="667539"/>
                </a:lnTo>
                <a:lnTo>
                  <a:pt x="0" y="0"/>
                </a:lnTo>
                <a:close/>
              </a:path>
            </a:pathLst>
          </a:custGeom>
          <a:blipFill>
            <a:blip r:embed="rId11"/>
            <a:stretch>
              <a:fillRect l="0" t="0" r="0" b="0"/>
            </a:stretch>
          </a:blipFill>
        </p:spPr>
      </p:sp>
      <p:sp>
        <p:nvSpPr>
          <p:cNvPr name="Freeform 14" id="14"/>
          <p:cNvSpPr/>
          <p:nvPr/>
        </p:nvSpPr>
        <p:spPr>
          <a:xfrm flipH="false" flipV="false" rot="0">
            <a:off x="15259082" y="3634118"/>
            <a:ext cx="1488424" cy="522809"/>
          </a:xfrm>
          <a:custGeom>
            <a:avLst/>
            <a:gdLst/>
            <a:ahLst/>
            <a:cxnLst/>
            <a:rect r="r" b="b" t="t" l="l"/>
            <a:pathLst>
              <a:path h="522809" w="1488424">
                <a:moveTo>
                  <a:pt x="0" y="0"/>
                </a:moveTo>
                <a:lnTo>
                  <a:pt x="1488425" y="0"/>
                </a:lnTo>
                <a:lnTo>
                  <a:pt x="1488425" y="522810"/>
                </a:lnTo>
                <a:lnTo>
                  <a:pt x="0" y="522810"/>
                </a:lnTo>
                <a:lnTo>
                  <a:pt x="0" y="0"/>
                </a:lnTo>
                <a:close/>
              </a:path>
            </a:pathLst>
          </a:custGeom>
          <a:blipFill>
            <a:blip r:embed="rId12"/>
            <a:stretch>
              <a:fillRect l="0" t="0" r="0" b="0"/>
            </a:stretch>
          </a:blipFill>
        </p:spPr>
      </p:sp>
      <p:sp>
        <p:nvSpPr>
          <p:cNvPr name="Freeform 15" id="15"/>
          <p:cNvSpPr/>
          <p:nvPr/>
        </p:nvSpPr>
        <p:spPr>
          <a:xfrm flipH="false" flipV="false" rot="0">
            <a:off x="15338056" y="4480469"/>
            <a:ext cx="1243142" cy="626233"/>
          </a:xfrm>
          <a:custGeom>
            <a:avLst/>
            <a:gdLst/>
            <a:ahLst/>
            <a:cxnLst/>
            <a:rect r="r" b="b" t="t" l="l"/>
            <a:pathLst>
              <a:path h="626233" w="1243142">
                <a:moveTo>
                  <a:pt x="0" y="0"/>
                </a:moveTo>
                <a:lnTo>
                  <a:pt x="1243142" y="0"/>
                </a:lnTo>
                <a:lnTo>
                  <a:pt x="1243142" y="626233"/>
                </a:lnTo>
                <a:lnTo>
                  <a:pt x="0" y="626233"/>
                </a:lnTo>
                <a:lnTo>
                  <a:pt x="0" y="0"/>
                </a:lnTo>
                <a:close/>
              </a:path>
            </a:pathLst>
          </a:custGeom>
          <a:blipFill>
            <a:blip r:embed="rId13"/>
            <a:stretch>
              <a:fillRect l="0" t="0" r="0" b="0"/>
            </a:stretch>
          </a:blipFill>
        </p:spPr>
      </p:sp>
      <p:sp>
        <p:nvSpPr>
          <p:cNvPr name="Freeform 16" id="16"/>
          <p:cNvSpPr/>
          <p:nvPr/>
        </p:nvSpPr>
        <p:spPr>
          <a:xfrm flipH="false" flipV="false" rot="0">
            <a:off x="14925668" y="5251028"/>
            <a:ext cx="2067919" cy="431678"/>
          </a:xfrm>
          <a:custGeom>
            <a:avLst/>
            <a:gdLst/>
            <a:ahLst/>
            <a:cxnLst/>
            <a:rect r="r" b="b" t="t" l="l"/>
            <a:pathLst>
              <a:path h="431678" w="2067919">
                <a:moveTo>
                  <a:pt x="0" y="0"/>
                </a:moveTo>
                <a:lnTo>
                  <a:pt x="2067918" y="0"/>
                </a:lnTo>
                <a:lnTo>
                  <a:pt x="2067918" y="431678"/>
                </a:lnTo>
                <a:lnTo>
                  <a:pt x="0" y="431678"/>
                </a:lnTo>
                <a:lnTo>
                  <a:pt x="0" y="0"/>
                </a:lnTo>
                <a:close/>
              </a:path>
            </a:pathLst>
          </a:custGeom>
          <a:blipFill>
            <a:blip r:embed="rId14"/>
            <a:stretch>
              <a:fillRect l="0" t="0" r="0" b="0"/>
            </a:stretch>
          </a:blipFill>
        </p:spPr>
      </p:sp>
      <p:sp>
        <p:nvSpPr>
          <p:cNvPr name="Freeform 17" id="17"/>
          <p:cNvSpPr/>
          <p:nvPr/>
        </p:nvSpPr>
        <p:spPr>
          <a:xfrm flipH="false" flipV="false" rot="0">
            <a:off x="15089688" y="5901781"/>
            <a:ext cx="1827213" cy="456803"/>
          </a:xfrm>
          <a:custGeom>
            <a:avLst/>
            <a:gdLst/>
            <a:ahLst/>
            <a:cxnLst/>
            <a:rect r="r" b="b" t="t" l="l"/>
            <a:pathLst>
              <a:path h="456803" w="1827213">
                <a:moveTo>
                  <a:pt x="0" y="0"/>
                </a:moveTo>
                <a:lnTo>
                  <a:pt x="1827213" y="0"/>
                </a:lnTo>
                <a:lnTo>
                  <a:pt x="1827213" y="456803"/>
                </a:lnTo>
                <a:lnTo>
                  <a:pt x="0" y="456803"/>
                </a:lnTo>
                <a:lnTo>
                  <a:pt x="0" y="0"/>
                </a:lnTo>
                <a:close/>
              </a:path>
            </a:pathLst>
          </a:custGeom>
          <a:blipFill>
            <a:blip r:embed="rId15"/>
            <a:stretch>
              <a:fillRect l="0" t="0" r="0" b="0"/>
            </a:stretch>
          </a:blipFill>
        </p:spPr>
      </p:sp>
      <p:sp>
        <p:nvSpPr>
          <p:cNvPr name="TextBox 18" id="18"/>
          <p:cNvSpPr txBox="true"/>
          <p:nvPr/>
        </p:nvSpPr>
        <p:spPr>
          <a:xfrm rot="0">
            <a:off x="4162432" y="3107234"/>
            <a:ext cx="9963136" cy="3627681"/>
          </a:xfrm>
          <a:prstGeom prst="rect">
            <a:avLst/>
          </a:prstGeom>
        </p:spPr>
        <p:txBody>
          <a:bodyPr anchor="t" rtlCol="false" tIns="0" lIns="0" bIns="0" rIns="0">
            <a:spAutoFit/>
          </a:bodyPr>
          <a:lstStyle/>
          <a:p>
            <a:pPr algn="ctr">
              <a:lnSpc>
                <a:spcPts val="2869"/>
              </a:lnSpc>
            </a:pPr>
            <a:r>
              <a:rPr lang="en-US" sz="2049" b="true">
                <a:solidFill>
                  <a:srgbClr val="B4B4B4"/>
                </a:solidFill>
                <a:latin typeface="Canva Sans Bold"/>
                <a:ea typeface="Canva Sans Bold"/>
                <a:cs typeface="Canva Sans Bold"/>
                <a:sym typeface="Canva Sans Bold"/>
              </a:rPr>
              <a:t>In Formula One, a constructor is the team that </a:t>
            </a:r>
            <a:r>
              <a:rPr lang="en-US" b="true" sz="2049">
                <a:solidFill>
                  <a:srgbClr val="B4B4B4"/>
                </a:solidFill>
                <a:latin typeface="Canva Sans Bold"/>
                <a:ea typeface="Canva Sans Bold"/>
                <a:cs typeface="Canva Sans Bold"/>
                <a:sym typeface="Canva Sans Bold"/>
              </a:rPr>
              <a:t>designs and builds the car.</a:t>
            </a:r>
          </a:p>
          <a:p>
            <a:pPr algn="ctr">
              <a:lnSpc>
                <a:spcPts val="2869"/>
              </a:lnSpc>
            </a:pPr>
          </a:p>
          <a:p>
            <a:pPr algn="ctr" marL="442503" indent="-221251" lvl="1">
              <a:lnSpc>
                <a:spcPts val="2869"/>
              </a:lnSpc>
              <a:buFont typeface="Arial"/>
              <a:buChar char="•"/>
            </a:pPr>
            <a:r>
              <a:rPr lang="en-US" b="true" sz="2049">
                <a:solidFill>
                  <a:srgbClr val="B4B4B4"/>
                </a:solidFill>
                <a:latin typeface="Canva Sans Bold"/>
                <a:ea typeface="Canva Sans Bold"/>
                <a:cs typeface="Canva Sans Bold"/>
                <a:sym typeface="Canva Sans Bold"/>
              </a:rPr>
              <a:t>Each constructor enters two cars (and therefore two drivers) in every race.</a:t>
            </a:r>
          </a:p>
          <a:p>
            <a:pPr algn="ctr">
              <a:lnSpc>
                <a:spcPts val="2869"/>
              </a:lnSpc>
            </a:pPr>
          </a:p>
          <a:p>
            <a:pPr algn="ctr" marL="442503" indent="-221251" lvl="1">
              <a:lnSpc>
                <a:spcPts val="2869"/>
              </a:lnSpc>
              <a:buFont typeface="Arial"/>
              <a:buChar char="•"/>
            </a:pPr>
            <a:r>
              <a:rPr lang="en-US" b="true" sz="2049">
                <a:solidFill>
                  <a:srgbClr val="B4B4B4"/>
                </a:solidFill>
                <a:latin typeface="Canva Sans Bold"/>
                <a:ea typeface="Canva Sans Bold"/>
                <a:cs typeface="Canva Sans Bold"/>
                <a:sym typeface="Canva Sans Bold"/>
              </a:rPr>
              <a:t>Constructors fight for the Constructors’ Championship</a:t>
            </a:r>
          </a:p>
          <a:p>
            <a:pPr algn="ctr">
              <a:lnSpc>
                <a:spcPts val="2869"/>
              </a:lnSpc>
            </a:pPr>
          </a:p>
          <a:p>
            <a:pPr algn="ctr" marL="442503" indent="-221251" lvl="1">
              <a:lnSpc>
                <a:spcPts val="2869"/>
              </a:lnSpc>
              <a:buFont typeface="Arial"/>
              <a:buChar char="•"/>
            </a:pPr>
            <a:r>
              <a:rPr lang="en-US" b="true" sz="2049">
                <a:solidFill>
                  <a:srgbClr val="B4B4B4"/>
                </a:solidFill>
                <a:latin typeface="Canva Sans Bold"/>
                <a:ea typeface="Canva Sans Bold"/>
                <a:cs typeface="Canva Sans Bold"/>
                <a:sym typeface="Canva Sans Bold"/>
              </a:rPr>
              <a:t>Points from both drivers are added together to decide which constructor ranks higher.</a:t>
            </a:r>
          </a:p>
          <a:p>
            <a:pPr algn="ctr">
              <a:lnSpc>
                <a:spcPts val="2869"/>
              </a:lnSpc>
            </a:pPr>
          </a:p>
          <a:p>
            <a:pPr algn="ctr">
              <a:lnSpc>
                <a:spcPts val="2869"/>
              </a:lnSpc>
            </a:pPr>
          </a:p>
        </p:txBody>
      </p:sp>
      <p:sp>
        <p:nvSpPr>
          <p:cNvPr name="TextBox 19" id="19"/>
          <p:cNvSpPr txBox="true"/>
          <p:nvPr/>
        </p:nvSpPr>
        <p:spPr>
          <a:xfrm rot="0">
            <a:off x="6126845" y="327215"/>
            <a:ext cx="6034311"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Constructors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7999"/>
            </a:blip>
            <a:stretch>
              <a:fillRect l="0" t="0" r="0" b="0"/>
            </a:stretch>
          </a:blipFill>
        </p:spPr>
      </p:sp>
      <p:sp>
        <p:nvSpPr>
          <p:cNvPr name="TextBox 3" id="3"/>
          <p:cNvSpPr txBox="true"/>
          <p:nvPr/>
        </p:nvSpPr>
        <p:spPr>
          <a:xfrm rot="0">
            <a:off x="4162432" y="3107234"/>
            <a:ext cx="9963136" cy="5084337"/>
          </a:xfrm>
          <a:prstGeom prst="rect">
            <a:avLst/>
          </a:prstGeom>
        </p:spPr>
        <p:txBody>
          <a:bodyPr anchor="t" rtlCol="false" tIns="0" lIns="0" bIns="0" rIns="0">
            <a:spAutoFit/>
          </a:bodyPr>
          <a:lstStyle/>
          <a:p>
            <a:pPr algn="ctr">
              <a:lnSpc>
                <a:spcPts val="2869"/>
              </a:lnSpc>
            </a:pPr>
            <a:r>
              <a:rPr lang="en-US" sz="2049" b="true">
                <a:solidFill>
                  <a:srgbClr val="B4B4B4"/>
                </a:solidFill>
                <a:latin typeface="Canva Sans Bold"/>
                <a:ea typeface="Canva Sans Bold"/>
                <a:cs typeface="Canva Sans Bold"/>
                <a:sym typeface="Canva Sans Bold"/>
              </a:rPr>
              <a:t>Drivers are the athlet</a:t>
            </a:r>
            <a:r>
              <a:rPr lang="en-US" b="true" sz="2049">
                <a:solidFill>
                  <a:srgbClr val="B4B4B4"/>
                </a:solidFill>
                <a:latin typeface="Canva Sans Bold"/>
                <a:ea typeface="Canva Sans Bold"/>
                <a:cs typeface="Canva Sans Bold"/>
                <a:sym typeface="Canva Sans Bold"/>
              </a:rPr>
              <a:t>es who race the cars. Each constructor has two drivers, competing both for themselves (in the Drivers’ Championship) and for their team (in the Constructors’ Championship).</a:t>
            </a:r>
          </a:p>
          <a:p>
            <a:pPr algn="ctr">
              <a:lnSpc>
                <a:spcPts val="2869"/>
              </a:lnSpc>
            </a:pPr>
          </a:p>
          <a:p>
            <a:pPr algn="ctr" marL="442503" indent="-221251" lvl="1">
              <a:lnSpc>
                <a:spcPts val="2869"/>
              </a:lnSpc>
              <a:buFont typeface="Arial"/>
              <a:buChar char="•"/>
            </a:pPr>
            <a:r>
              <a:rPr lang="en-US" b="true" sz="2049">
                <a:solidFill>
                  <a:srgbClr val="B4B4B4"/>
                </a:solidFill>
                <a:latin typeface="Canva Sans Bold"/>
                <a:ea typeface="Canva Sans Bold"/>
                <a:cs typeface="Canva Sans Bold"/>
                <a:sym typeface="Canva Sans Bold"/>
              </a:rPr>
              <a:t>Drivers earn points based on finishing positions in each race.</a:t>
            </a:r>
          </a:p>
          <a:p>
            <a:pPr algn="ctr" marL="442503" indent="-221251" lvl="1">
              <a:lnSpc>
                <a:spcPts val="2869"/>
              </a:lnSpc>
              <a:buFont typeface="Arial"/>
              <a:buChar char="•"/>
            </a:pPr>
            <a:r>
              <a:rPr lang="en-US" b="true" sz="2049">
                <a:solidFill>
                  <a:srgbClr val="B4B4B4"/>
                </a:solidFill>
                <a:latin typeface="Canva Sans Bold"/>
                <a:ea typeface="Canva Sans Bold"/>
                <a:cs typeface="Canva Sans Bold"/>
                <a:sym typeface="Canva Sans Bold"/>
              </a:rPr>
              <a:t>The one with the most points at the end of the season becomes World Champion.</a:t>
            </a:r>
          </a:p>
          <a:p>
            <a:pPr algn="ctr">
              <a:lnSpc>
                <a:spcPts val="2869"/>
              </a:lnSpc>
            </a:pPr>
          </a:p>
          <a:p>
            <a:pPr algn="ctr">
              <a:lnSpc>
                <a:spcPts val="2869"/>
              </a:lnSpc>
            </a:pPr>
          </a:p>
          <a:p>
            <a:pPr algn="ctr">
              <a:lnSpc>
                <a:spcPts val="2869"/>
              </a:lnSpc>
            </a:pPr>
          </a:p>
          <a:p>
            <a:pPr algn="ctr">
              <a:lnSpc>
                <a:spcPts val="2869"/>
              </a:lnSpc>
            </a:pPr>
          </a:p>
          <a:p>
            <a:pPr algn="ctr">
              <a:lnSpc>
                <a:spcPts val="2869"/>
              </a:lnSpc>
            </a:pPr>
          </a:p>
          <a:p>
            <a:pPr algn="ctr">
              <a:lnSpc>
                <a:spcPts val="2869"/>
              </a:lnSpc>
            </a:pPr>
          </a:p>
          <a:p>
            <a:pPr algn="ctr">
              <a:lnSpc>
                <a:spcPts val="2869"/>
              </a:lnSpc>
            </a:pPr>
          </a:p>
        </p:txBody>
      </p:sp>
      <p:sp>
        <p:nvSpPr>
          <p:cNvPr name="Freeform 4" id="4"/>
          <p:cNvSpPr/>
          <p:nvPr/>
        </p:nvSpPr>
        <p:spPr>
          <a:xfrm flipH="false" flipV="false" rot="0">
            <a:off x="8200046" y="1736233"/>
            <a:ext cx="1887907" cy="1260178"/>
          </a:xfrm>
          <a:custGeom>
            <a:avLst/>
            <a:gdLst/>
            <a:ahLst/>
            <a:cxnLst/>
            <a:rect r="r" b="b" t="t" l="l"/>
            <a:pathLst>
              <a:path h="1260178" w="1887907">
                <a:moveTo>
                  <a:pt x="0" y="0"/>
                </a:moveTo>
                <a:lnTo>
                  <a:pt x="1887908" y="0"/>
                </a:lnTo>
                <a:lnTo>
                  <a:pt x="1887908" y="1260178"/>
                </a:lnTo>
                <a:lnTo>
                  <a:pt x="0" y="1260178"/>
                </a:lnTo>
                <a:lnTo>
                  <a:pt x="0" y="0"/>
                </a:lnTo>
                <a:close/>
              </a:path>
            </a:pathLst>
          </a:custGeom>
          <a:blipFill>
            <a:blip r:embed="rId3"/>
            <a:stretch>
              <a:fillRect l="0" t="0" r="0" b="0"/>
            </a:stretch>
          </a:blipFill>
        </p:spPr>
      </p:sp>
      <p:sp>
        <p:nvSpPr>
          <p:cNvPr name="TextBox 5" id="5"/>
          <p:cNvSpPr txBox="true"/>
          <p:nvPr/>
        </p:nvSpPr>
        <p:spPr>
          <a:xfrm rot="0">
            <a:off x="7478688" y="327215"/>
            <a:ext cx="3330625"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Drivers</a:t>
            </a:r>
          </a:p>
        </p:txBody>
      </p:sp>
      <p:sp>
        <p:nvSpPr>
          <p:cNvPr name="TextBox 6" id="6"/>
          <p:cNvSpPr txBox="true"/>
          <p:nvPr/>
        </p:nvSpPr>
        <p:spPr>
          <a:xfrm rot="0">
            <a:off x="7831001" y="5698575"/>
            <a:ext cx="2978348" cy="2055241"/>
          </a:xfrm>
          <a:prstGeom prst="rect">
            <a:avLst/>
          </a:prstGeom>
        </p:spPr>
        <p:txBody>
          <a:bodyPr anchor="t" rtlCol="false" tIns="0" lIns="0" bIns="0" rIns="0">
            <a:spAutoFit/>
          </a:bodyPr>
          <a:lstStyle/>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1st place → </a:t>
            </a:r>
            <a:r>
              <a:rPr lang="en-US" sz="1959">
                <a:solidFill>
                  <a:srgbClr val="FF5757"/>
                </a:solidFill>
                <a:latin typeface="Canva Sans"/>
                <a:ea typeface="Canva Sans"/>
                <a:cs typeface="Canva Sans"/>
                <a:sym typeface="Canva Sans"/>
              </a:rPr>
              <a:t>25</a:t>
            </a:r>
            <a:r>
              <a:rPr lang="en-US" sz="1959">
                <a:solidFill>
                  <a:srgbClr val="B4B4B4"/>
                </a:solidFill>
                <a:latin typeface="Canva Sans"/>
                <a:ea typeface="Canva Sans"/>
                <a:cs typeface="Canva Sans"/>
                <a:sym typeface="Canva Sans"/>
              </a:rPr>
              <a:t>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2n</a:t>
            </a:r>
            <a:r>
              <a:rPr lang="en-US" sz="1959">
                <a:solidFill>
                  <a:srgbClr val="B4B4B4"/>
                </a:solidFill>
                <a:latin typeface="Canva Sans"/>
                <a:ea typeface="Canva Sans"/>
                <a:cs typeface="Canva Sans"/>
                <a:sym typeface="Canva Sans"/>
              </a:rPr>
              <a:t>d place → </a:t>
            </a:r>
            <a:r>
              <a:rPr lang="en-US" sz="1959">
                <a:solidFill>
                  <a:srgbClr val="FF5757"/>
                </a:solidFill>
                <a:latin typeface="Canva Sans"/>
                <a:ea typeface="Canva Sans"/>
                <a:cs typeface="Canva Sans"/>
                <a:sym typeface="Canva Sans"/>
              </a:rPr>
              <a:t>18</a:t>
            </a:r>
            <a:r>
              <a:rPr lang="en-US" sz="1959">
                <a:solidFill>
                  <a:srgbClr val="B4B4B4"/>
                </a:solidFill>
                <a:latin typeface="Canva Sans"/>
                <a:ea typeface="Canva Sans"/>
                <a:cs typeface="Canva Sans"/>
                <a:sym typeface="Canva Sans"/>
              </a:rPr>
              <a:t>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3rd place → </a:t>
            </a:r>
            <a:r>
              <a:rPr lang="en-US" sz="1959">
                <a:solidFill>
                  <a:srgbClr val="FF5757"/>
                </a:solidFill>
                <a:latin typeface="Canva Sans"/>
                <a:ea typeface="Canva Sans"/>
                <a:cs typeface="Canva Sans"/>
                <a:sym typeface="Canva Sans"/>
              </a:rPr>
              <a:t>15</a:t>
            </a:r>
            <a:r>
              <a:rPr lang="en-US" sz="1959">
                <a:solidFill>
                  <a:srgbClr val="B4B4B4"/>
                </a:solidFill>
                <a:latin typeface="Canva Sans"/>
                <a:ea typeface="Canva Sans"/>
                <a:cs typeface="Canva Sans"/>
                <a:sym typeface="Canva Sans"/>
              </a:rPr>
              <a:t>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4th place → 12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5th place → 10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6th place → 8 points</a:t>
            </a:r>
          </a:p>
        </p:txBody>
      </p:sp>
      <p:grpSp>
        <p:nvGrpSpPr>
          <p:cNvPr name="Group 7" id="7"/>
          <p:cNvGrpSpPr/>
          <p:nvPr/>
        </p:nvGrpSpPr>
        <p:grpSpPr>
          <a:xfrm rot="0">
            <a:off x="0" y="7906216"/>
            <a:ext cx="18288000" cy="5885411"/>
            <a:chOff x="0" y="0"/>
            <a:chExt cx="24384000" cy="7847215"/>
          </a:xfrm>
        </p:grpSpPr>
        <p:sp>
          <p:nvSpPr>
            <p:cNvPr name="Freeform 8" id="8"/>
            <p:cNvSpPr/>
            <p:nvPr/>
          </p:nvSpPr>
          <p:spPr>
            <a:xfrm flipH="false" flipV="false" rot="-5400000">
              <a:off x="140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8268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5400000">
              <a:off x="16396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8584979"/>
            <a:ext cx="18288000" cy="5885411"/>
            <a:chOff x="0" y="0"/>
            <a:chExt cx="24384000" cy="7847215"/>
          </a:xfrm>
        </p:grpSpPr>
        <p:sp>
          <p:nvSpPr>
            <p:cNvPr name="Freeform 3" id="3"/>
            <p:cNvSpPr/>
            <p:nvPr/>
          </p:nvSpPr>
          <p:spPr>
            <a:xfrm flipH="false" flipV="false" rot="-5400000">
              <a:off x="140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268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396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0" y="0"/>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4">
              <a:alphaModFix amt="10999"/>
            </a:blip>
            <a:stretch>
              <a:fillRect l="0" t="0" r="0" b="0"/>
            </a:stretch>
          </a:blipFill>
        </p:spPr>
      </p:sp>
      <p:sp>
        <p:nvSpPr>
          <p:cNvPr name="TextBox 7" id="7"/>
          <p:cNvSpPr txBox="true"/>
          <p:nvPr/>
        </p:nvSpPr>
        <p:spPr>
          <a:xfrm rot="0">
            <a:off x="8036607" y="327215"/>
            <a:ext cx="2214786"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Tires</a:t>
            </a:r>
          </a:p>
        </p:txBody>
      </p:sp>
      <p:sp>
        <p:nvSpPr>
          <p:cNvPr name="Freeform 8" id="8"/>
          <p:cNvSpPr/>
          <p:nvPr/>
        </p:nvSpPr>
        <p:spPr>
          <a:xfrm flipH="false" flipV="false" rot="0">
            <a:off x="4162432" y="2686024"/>
            <a:ext cx="542084" cy="542084"/>
          </a:xfrm>
          <a:custGeom>
            <a:avLst/>
            <a:gdLst/>
            <a:ahLst/>
            <a:cxnLst/>
            <a:rect r="r" b="b" t="t" l="l"/>
            <a:pathLst>
              <a:path h="542084" w="542084">
                <a:moveTo>
                  <a:pt x="0" y="0"/>
                </a:moveTo>
                <a:lnTo>
                  <a:pt x="542085" y="0"/>
                </a:lnTo>
                <a:lnTo>
                  <a:pt x="542085" y="542085"/>
                </a:lnTo>
                <a:lnTo>
                  <a:pt x="0" y="542085"/>
                </a:lnTo>
                <a:lnTo>
                  <a:pt x="0" y="0"/>
                </a:lnTo>
                <a:close/>
              </a:path>
            </a:pathLst>
          </a:custGeom>
          <a:blipFill>
            <a:blip r:embed="rId5"/>
            <a:stretch>
              <a:fillRect l="0" t="0" r="0" b="0"/>
            </a:stretch>
          </a:blipFill>
        </p:spPr>
      </p:sp>
      <p:sp>
        <p:nvSpPr>
          <p:cNvPr name="Freeform 9" id="9"/>
          <p:cNvSpPr/>
          <p:nvPr/>
        </p:nvSpPr>
        <p:spPr>
          <a:xfrm flipH="false" flipV="false" rot="0">
            <a:off x="4162432" y="3303722"/>
            <a:ext cx="525080" cy="525080"/>
          </a:xfrm>
          <a:custGeom>
            <a:avLst/>
            <a:gdLst/>
            <a:ahLst/>
            <a:cxnLst/>
            <a:rect r="r" b="b" t="t" l="l"/>
            <a:pathLst>
              <a:path h="525080" w="525080">
                <a:moveTo>
                  <a:pt x="0" y="0"/>
                </a:moveTo>
                <a:lnTo>
                  <a:pt x="525080" y="0"/>
                </a:lnTo>
                <a:lnTo>
                  <a:pt x="525080" y="525080"/>
                </a:lnTo>
                <a:lnTo>
                  <a:pt x="0" y="525080"/>
                </a:lnTo>
                <a:lnTo>
                  <a:pt x="0" y="0"/>
                </a:lnTo>
                <a:close/>
              </a:path>
            </a:pathLst>
          </a:custGeom>
          <a:blipFill>
            <a:blip r:embed="rId6"/>
            <a:stretch>
              <a:fillRect l="0" t="0" r="0" b="0"/>
            </a:stretch>
          </a:blipFill>
        </p:spPr>
      </p:sp>
      <p:sp>
        <p:nvSpPr>
          <p:cNvPr name="Freeform 10" id="10"/>
          <p:cNvSpPr/>
          <p:nvPr/>
        </p:nvSpPr>
        <p:spPr>
          <a:xfrm flipH="false" flipV="false" rot="0">
            <a:off x="4162432" y="3906068"/>
            <a:ext cx="542084" cy="542084"/>
          </a:xfrm>
          <a:custGeom>
            <a:avLst/>
            <a:gdLst/>
            <a:ahLst/>
            <a:cxnLst/>
            <a:rect r="r" b="b" t="t" l="l"/>
            <a:pathLst>
              <a:path h="542084" w="542084">
                <a:moveTo>
                  <a:pt x="0" y="0"/>
                </a:moveTo>
                <a:lnTo>
                  <a:pt x="542085" y="0"/>
                </a:lnTo>
                <a:lnTo>
                  <a:pt x="542085" y="542084"/>
                </a:lnTo>
                <a:lnTo>
                  <a:pt x="0" y="542084"/>
                </a:lnTo>
                <a:lnTo>
                  <a:pt x="0" y="0"/>
                </a:lnTo>
                <a:close/>
              </a:path>
            </a:pathLst>
          </a:custGeom>
          <a:blipFill>
            <a:blip r:embed="rId7"/>
            <a:stretch>
              <a:fillRect l="0" t="0" r="0" b="0"/>
            </a:stretch>
          </a:blipFill>
        </p:spPr>
      </p:sp>
      <p:sp>
        <p:nvSpPr>
          <p:cNvPr name="Freeform 11" id="11"/>
          <p:cNvSpPr/>
          <p:nvPr/>
        </p:nvSpPr>
        <p:spPr>
          <a:xfrm flipH="false" flipV="false" rot="0">
            <a:off x="10001079" y="2686024"/>
            <a:ext cx="525080" cy="525080"/>
          </a:xfrm>
          <a:custGeom>
            <a:avLst/>
            <a:gdLst/>
            <a:ahLst/>
            <a:cxnLst/>
            <a:rect r="r" b="b" t="t" l="l"/>
            <a:pathLst>
              <a:path h="525080" w="525080">
                <a:moveTo>
                  <a:pt x="0" y="0"/>
                </a:moveTo>
                <a:lnTo>
                  <a:pt x="525079" y="0"/>
                </a:lnTo>
                <a:lnTo>
                  <a:pt x="525079" y="525080"/>
                </a:lnTo>
                <a:lnTo>
                  <a:pt x="0" y="525080"/>
                </a:lnTo>
                <a:lnTo>
                  <a:pt x="0" y="0"/>
                </a:lnTo>
                <a:close/>
              </a:path>
            </a:pathLst>
          </a:custGeom>
          <a:blipFill>
            <a:blip r:embed="rId8"/>
            <a:stretch>
              <a:fillRect l="0" t="0" r="0" b="0"/>
            </a:stretch>
          </a:blipFill>
        </p:spPr>
      </p:sp>
      <p:sp>
        <p:nvSpPr>
          <p:cNvPr name="Freeform 12" id="12"/>
          <p:cNvSpPr/>
          <p:nvPr/>
        </p:nvSpPr>
        <p:spPr>
          <a:xfrm flipH="false" flipV="false" rot="0">
            <a:off x="10001079" y="3354379"/>
            <a:ext cx="551688" cy="551688"/>
          </a:xfrm>
          <a:custGeom>
            <a:avLst/>
            <a:gdLst/>
            <a:ahLst/>
            <a:cxnLst/>
            <a:rect r="r" b="b" t="t" l="l"/>
            <a:pathLst>
              <a:path h="551688" w="551688">
                <a:moveTo>
                  <a:pt x="0" y="0"/>
                </a:moveTo>
                <a:lnTo>
                  <a:pt x="551688" y="0"/>
                </a:lnTo>
                <a:lnTo>
                  <a:pt x="551688" y="551689"/>
                </a:lnTo>
                <a:lnTo>
                  <a:pt x="0" y="551689"/>
                </a:lnTo>
                <a:lnTo>
                  <a:pt x="0" y="0"/>
                </a:lnTo>
                <a:close/>
              </a:path>
            </a:pathLst>
          </a:custGeom>
          <a:blipFill>
            <a:blip r:embed="rId9"/>
            <a:stretch>
              <a:fillRect l="0" t="0" r="0" b="0"/>
            </a:stretch>
          </a:blipFill>
        </p:spPr>
      </p:sp>
      <p:sp>
        <p:nvSpPr>
          <p:cNvPr name="TextBox 13" id="13"/>
          <p:cNvSpPr txBox="true"/>
          <p:nvPr/>
        </p:nvSpPr>
        <p:spPr>
          <a:xfrm rot="0">
            <a:off x="4772157" y="2628874"/>
            <a:ext cx="4609593" cy="465367"/>
          </a:xfrm>
          <a:prstGeom prst="rect">
            <a:avLst/>
          </a:prstGeom>
        </p:spPr>
        <p:txBody>
          <a:bodyPr anchor="t" rtlCol="false" tIns="0" lIns="0" bIns="0" rIns="0">
            <a:spAutoFit/>
          </a:bodyPr>
          <a:lstStyle/>
          <a:p>
            <a:pPr algn="ctr">
              <a:lnSpc>
                <a:spcPts val="3782"/>
              </a:lnSpc>
            </a:pPr>
            <a:r>
              <a:rPr lang="en-US" sz="2701">
                <a:solidFill>
                  <a:srgbClr val="B4B4B4"/>
                </a:solidFill>
                <a:latin typeface="Canva Sans"/>
                <a:ea typeface="Canva Sans"/>
                <a:cs typeface="Canva Sans"/>
                <a:sym typeface="Canva Sans"/>
              </a:rPr>
              <a:t>Soft =</a:t>
            </a:r>
            <a:r>
              <a:rPr lang="en-US" sz="2701">
                <a:solidFill>
                  <a:srgbClr val="B4B4B4"/>
                </a:solidFill>
                <a:latin typeface="Canva Sans"/>
                <a:ea typeface="Canva Sans"/>
                <a:cs typeface="Canva Sans"/>
                <a:sym typeface="Canva Sans"/>
              </a:rPr>
              <a:t> fastest, wears quickly</a:t>
            </a:r>
          </a:p>
        </p:txBody>
      </p:sp>
      <p:sp>
        <p:nvSpPr>
          <p:cNvPr name="TextBox 14" id="14"/>
          <p:cNvSpPr txBox="true"/>
          <p:nvPr/>
        </p:nvSpPr>
        <p:spPr>
          <a:xfrm rot="0">
            <a:off x="4772157" y="3303998"/>
            <a:ext cx="3233448" cy="467379"/>
          </a:xfrm>
          <a:prstGeom prst="rect">
            <a:avLst/>
          </a:prstGeom>
        </p:spPr>
        <p:txBody>
          <a:bodyPr anchor="t" rtlCol="false" tIns="0" lIns="0" bIns="0" rIns="0">
            <a:spAutoFit/>
          </a:bodyPr>
          <a:lstStyle/>
          <a:p>
            <a:pPr algn="ctr">
              <a:lnSpc>
                <a:spcPts val="3793"/>
              </a:lnSpc>
            </a:pPr>
            <a:r>
              <a:rPr lang="en-US" sz="2709">
                <a:solidFill>
                  <a:srgbClr val="B4B4B4"/>
                </a:solidFill>
                <a:latin typeface="Canva Sans"/>
                <a:ea typeface="Canva Sans"/>
                <a:cs typeface="Canva Sans"/>
                <a:sym typeface="Canva Sans"/>
              </a:rPr>
              <a:t>Me</a:t>
            </a:r>
            <a:r>
              <a:rPr lang="en-US" sz="2709">
                <a:solidFill>
                  <a:srgbClr val="B4B4B4"/>
                </a:solidFill>
                <a:latin typeface="Canva Sans"/>
                <a:ea typeface="Canva Sans"/>
                <a:cs typeface="Canva Sans"/>
                <a:sym typeface="Canva Sans"/>
              </a:rPr>
              <a:t>dium = balanced</a:t>
            </a:r>
          </a:p>
        </p:txBody>
      </p:sp>
      <p:sp>
        <p:nvSpPr>
          <p:cNvPr name="TextBox 15" id="15"/>
          <p:cNvSpPr txBox="true"/>
          <p:nvPr/>
        </p:nvSpPr>
        <p:spPr>
          <a:xfrm rot="0">
            <a:off x="4772157" y="3914845"/>
            <a:ext cx="3712496" cy="467379"/>
          </a:xfrm>
          <a:prstGeom prst="rect">
            <a:avLst/>
          </a:prstGeom>
        </p:spPr>
        <p:txBody>
          <a:bodyPr anchor="t" rtlCol="false" tIns="0" lIns="0" bIns="0" rIns="0">
            <a:spAutoFit/>
          </a:bodyPr>
          <a:lstStyle/>
          <a:p>
            <a:pPr algn="ctr">
              <a:lnSpc>
                <a:spcPts val="3793"/>
              </a:lnSpc>
            </a:pPr>
            <a:r>
              <a:rPr lang="en-US" sz="2709">
                <a:solidFill>
                  <a:srgbClr val="B4B4B4"/>
                </a:solidFill>
                <a:latin typeface="Canva Sans"/>
                <a:ea typeface="Canva Sans"/>
                <a:cs typeface="Canva Sans"/>
                <a:sym typeface="Canva Sans"/>
              </a:rPr>
              <a:t>Har</a:t>
            </a:r>
            <a:r>
              <a:rPr lang="en-US" sz="2709">
                <a:solidFill>
                  <a:srgbClr val="B4B4B4"/>
                </a:solidFill>
                <a:latin typeface="Canva Sans"/>
                <a:ea typeface="Canva Sans"/>
                <a:cs typeface="Canva Sans"/>
                <a:sym typeface="Canva Sans"/>
              </a:rPr>
              <a:t>d = durable, slower</a:t>
            </a:r>
          </a:p>
        </p:txBody>
      </p:sp>
      <p:sp>
        <p:nvSpPr>
          <p:cNvPr name="TextBox 16" id="16"/>
          <p:cNvSpPr txBox="true"/>
          <p:nvPr/>
        </p:nvSpPr>
        <p:spPr>
          <a:xfrm rot="0">
            <a:off x="10587971" y="2686300"/>
            <a:ext cx="4095789" cy="467379"/>
          </a:xfrm>
          <a:prstGeom prst="rect">
            <a:avLst/>
          </a:prstGeom>
        </p:spPr>
        <p:txBody>
          <a:bodyPr anchor="t" rtlCol="false" tIns="0" lIns="0" bIns="0" rIns="0">
            <a:spAutoFit/>
          </a:bodyPr>
          <a:lstStyle/>
          <a:p>
            <a:pPr algn="ctr">
              <a:lnSpc>
                <a:spcPts val="3793"/>
              </a:lnSpc>
            </a:pPr>
            <a:r>
              <a:rPr lang="en-US" sz="2709">
                <a:solidFill>
                  <a:srgbClr val="B4B4B4"/>
                </a:solidFill>
                <a:latin typeface="Canva Sans"/>
                <a:ea typeface="Canva Sans"/>
                <a:cs typeface="Canva Sans"/>
                <a:sym typeface="Canva Sans"/>
              </a:rPr>
              <a:t>Interme</a:t>
            </a:r>
            <a:r>
              <a:rPr lang="en-US" sz="2709">
                <a:solidFill>
                  <a:srgbClr val="B4B4B4"/>
                </a:solidFill>
                <a:latin typeface="Canva Sans"/>
                <a:ea typeface="Canva Sans"/>
                <a:cs typeface="Canva Sans"/>
                <a:sym typeface="Canva Sans"/>
              </a:rPr>
              <a:t>diate = light rain</a:t>
            </a:r>
          </a:p>
        </p:txBody>
      </p:sp>
      <p:sp>
        <p:nvSpPr>
          <p:cNvPr name="TextBox 17" id="17"/>
          <p:cNvSpPr txBox="true"/>
          <p:nvPr/>
        </p:nvSpPr>
        <p:spPr>
          <a:xfrm rot="0">
            <a:off x="6313201" y="3367959"/>
            <a:ext cx="11512310" cy="467379"/>
          </a:xfrm>
          <a:prstGeom prst="rect">
            <a:avLst/>
          </a:prstGeom>
        </p:spPr>
        <p:txBody>
          <a:bodyPr anchor="t" rtlCol="false" tIns="0" lIns="0" bIns="0" rIns="0">
            <a:spAutoFit/>
          </a:bodyPr>
          <a:lstStyle/>
          <a:p>
            <a:pPr algn="ctr">
              <a:lnSpc>
                <a:spcPts val="3793"/>
              </a:lnSpc>
            </a:pPr>
            <a:r>
              <a:rPr lang="en-US" sz="2709">
                <a:solidFill>
                  <a:srgbClr val="B4B4B4"/>
                </a:solidFill>
                <a:latin typeface="Canva Sans"/>
                <a:ea typeface="Canva Sans"/>
                <a:cs typeface="Canva Sans"/>
                <a:sym typeface="Canva Sans"/>
              </a:rPr>
              <a:t>W</a:t>
            </a:r>
            <a:r>
              <a:rPr lang="en-US" sz="2709">
                <a:solidFill>
                  <a:srgbClr val="B4B4B4"/>
                </a:solidFill>
                <a:latin typeface="Canva Sans"/>
                <a:ea typeface="Canva Sans"/>
                <a:cs typeface="Canva Sans"/>
                <a:sym typeface="Canva Sans"/>
              </a:rPr>
              <a:t>et = heavy rain</a:t>
            </a:r>
          </a:p>
        </p:txBody>
      </p:sp>
      <p:sp>
        <p:nvSpPr>
          <p:cNvPr name="TextBox 18" id="18"/>
          <p:cNvSpPr txBox="true"/>
          <p:nvPr/>
        </p:nvSpPr>
        <p:spPr>
          <a:xfrm rot="0">
            <a:off x="6971863" y="4797072"/>
            <a:ext cx="4320136" cy="554076"/>
          </a:xfrm>
          <a:prstGeom prst="rect">
            <a:avLst/>
          </a:prstGeom>
        </p:spPr>
        <p:txBody>
          <a:bodyPr anchor="t" rtlCol="false" tIns="0" lIns="0" bIns="0" rIns="0">
            <a:spAutoFit/>
          </a:bodyPr>
          <a:lstStyle/>
          <a:p>
            <a:pPr algn="ctr">
              <a:lnSpc>
                <a:spcPts val="4562"/>
              </a:lnSpc>
            </a:pPr>
            <a:r>
              <a:rPr lang="en-US" sz="3259" b="true">
                <a:solidFill>
                  <a:srgbClr val="B4B4B4"/>
                </a:solidFill>
                <a:latin typeface="Canva Sans Bold"/>
                <a:ea typeface="Canva Sans Bold"/>
                <a:cs typeface="Canva Sans Bold"/>
                <a:sym typeface="Canva Sans Bold"/>
              </a:rPr>
              <a:t>🔄        stint</a:t>
            </a:r>
          </a:p>
        </p:txBody>
      </p:sp>
      <p:sp>
        <p:nvSpPr>
          <p:cNvPr name="Freeform 19" id="19"/>
          <p:cNvSpPr/>
          <p:nvPr/>
        </p:nvSpPr>
        <p:spPr>
          <a:xfrm flipH="false" flipV="false" rot="0">
            <a:off x="7407076" y="4846600"/>
            <a:ext cx="521694" cy="521694"/>
          </a:xfrm>
          <a:custGeom>
            <a:avLst/>
            <a:gdLst/>
            <a:ahLst/>
            <a:cxnLst/>
            <a:rect r="r" b="b" t="t" l="l"/>
            <a:pathLst>
              <a:path h="521694" w="521694">
                <a:moveTo>
                  <a:pt x="0" y="0"/>
                </a:moveTo>
                <a:lnTo>
                  <a:pt x="521694" y="0"/>
                </a:lnTo>
                <a:lnTo>
                  <a:pt x="521694" y="521694"/>
                </a:lnTo>
                <a:lnTo>
                  <a:pt x="0" y="521694"/>
                </a:lnTo>
                <a:lnTo>
                  <a:pt x="0" y="0"/>
                </a:lnTo>
                <a:close/>
              </a:path>
            </a:pathLst>
          </a:custGeom>
          <a:blipFill>
            <a:blip r:embed="rId5"/>
            <a:stretch>
              <a:fillRect l="0" t="0" r="0" b="0"/>
            </a:stretch>
          </a:blipFill>
        </p:spPr>
      </p:sp>
      <p:sp>
        <p:nvSpPr>
          <p:cNvPr name="Freeform 20" id="20"/>
          <p:cNvSpPr/>
          <p:nvPr/>
        </p:nvSpPr>
        <p:spPr>
          <a:xfrm flipH="false" flipV="false" rot="0">
            <a:off x="8613798" y="4845819"/>
            <a:ext cx="505329" cy="505329"/>
          </a:xfrm>
          <a:custGeom>
            <a:avLst/>
            <a:gdLst/>
            <a:ahLst/>
            <a:cxnLst/>
            <a:rect r="r" b="b" t="t" l="l"/>
            <a:pathLst>
              <a:path h="505329" w="505329">
                <a:moveTo>
                  <a:pt x="0" y="0"/>
                </a:moveTo>
                <a:lnTo>
                  <a:pt x="505329" y="0"/>
                </a:lnTo>
                <a:lnTo>
                  <a:pt x="505329" y="505329"/>
                </a:lnTo>
                <a:lnTo>
                  <a:pt x="0" y="505329"/>
                </a:lnTo>
                <a:lnTo>
                  <a:pt x="0" y="0"/>
                </a:lnTo>
                <a:close/>
              </a:path>
            </a:pathLst>
          </a:custGeom>
          <a:blipFill>
            <a:blip r:embed="rId6"/>
            <a:stretch>
              <a:fillRect l="0" t="0" r="0" b="0"/>
            </a:stretch>
          </a:blipFill>
        </p:spPr>
      </p:sp>
      <p:sp>
        <p:nvSpPr>
          <p:cNvPr name="TextBox 21" id="21"/>
          <p:cNvSpPr txBox="true"/>
          <p:nvPr/>
        </p:nvSpPr>
        <p:spPr>
          <a:xfrm rot="0">
            <a:off x="7059364" y="5444991"/>
            <a:ext cx="3720758" cy="1050195"/>
          </a:xfrm>
          <a:prstGeom prst="rect">
            <a:avLst/>
          </a:prstGeom>
        </p:spPr>
        <p:txBody>
          <a:bodyPr anchor="t" rtlCol="false" tIns="0" lIns="0" bIns="0" rIns="0">
            <a:spAutoFit/>
          </a:bodyPr>
          <a:lstStyle/>
          <a:p>
            <a:pPr algn="ctr">
              <a:lnSpc>
                <a:spcPts val="4284"/>
              </a:lnSpc>
            </a:pPr>
            <a:r>
              <a:rPr lang="en-US" sz="3060">
                <a:solidFill>
                  <a:srgbClr val="B4B4B4"/>
                </a:solidFill>
                <a:latin typeface="Canva Sans"/>
                <a:ea typeface="Canva Sans"/>
                <a:cs typeface="Canva Sans"/>
                <a:sym typeface="Canva Sans"/>
              </a:rPr>
              <a:t>Soft</a:t>
            </a:r>
            <a:r>
              <a:rPr lang="en-US" sz="3060">
                <a:solidFill>
                  <a:srgbClr val="B4B4B4"/>
                </a:solidFill>
                <a:latin typeface="Canva Sans"/>
                <a:ea typeface="Canva Sans"/>
                <a:cs typeface="Canva Sans"/>
                <a:sym typeface="Canva Sans"/>
              </a:rPr>
              <a:t> → pit → Medium</a:t>
            </a:r>
          </a:p>
          <a:p>
            <a:pPr algn="ctr">
              <a:lnSpc>
                <a:spcPts val="4284"/>
              </a:lnSpc>
            </a:pPr>
          </a:p>
        </p:txBody>
      </p:sp>
      <p:sp>
        <p:nvSpPr>
          <p:cNvPr name="TextBox 22" id="22"/>
          <p:cNvSpPr txBox="true"/>
          <p:nvPr/>
        </p:nvSpPr>
        <p:spPr>
          <a:xfrm rot="0">
            <a:off x="6905510" y="6230192"/>
            <a:ext cx="3852630" cy="906865"/>
          </a:xfrm>
          <a:prstGeom prst="rect">
            <a:avLst/>
          </a:prstGeom>
        </p:spPr>
        <p:txBody>
          <a:bodyPr anchor="t" rtlCol="false" tIns="0" lIns="0" bIns="0" rIns="0">
            <a:spAutoFit/>
          </a:bodyPr>
          <a:lstStyle/>
          <a:p>
            <a:pPr algn="ctr">
              <a:lnSpc>
                <a:spcPts val="7432"/>
              </a:lnSpc>
            </a:pPr>
            <a:r>
              <a:rPr lang="en-US" sz="5308">
                <a:solidFill>
                  <a:srgbClr val="B4B4B4"/>
                </a:solidFill>
                <a:latin typeface="Canva Sans"/>
                <a:ea typeface="Canva Sans"/>
                <a:cs typeface="Canva Sans"/>
                <a:sym typeface="Canva Sans"/>
              </a:rPr>
              <a:t>|------||------|</a:t>
            </a:r>
          </a:p>
        </p:txBody>
      </p:sp>
      <p:sp>
        <p:nvSpPr>
          <p:cNvPr name="Freeform 23" id="23"/>
          <p:cNvSpPr/>
          <p:nvPr/>
        </p:nvSpPr>
        <p:spPr>
          <a:xfrm flipH="false" flipV="false" rot="0">
            <a:off x="7534696" y="7000830"/>
            <a:ext cx="521694" cy="521694"/>
          </a:xfrm>
          <a:custGeom>
            <a:avLst/>
            <a:gdLst/>
            <a:ahLst/>
            <a:cxnLst/>
            <a:rect r="r" b="b" t="t" l="l"/>
            <a:pathLst>
              <a:path h="521694" w="521694">
                <a:moveTo>
                  <a:pt x="0" y="0"/>
                </a:moveTo>
                <a:lnTo>
                  <a:pt x="521694" y="0"/>
                </a:lnTo>
                <a:lnTo>
                  <a:pt x="521694" y="521694"/>
                </a:lnTo>
                <a:lnTo>
                  <a:pt x="0" y="521694"/>
                </a:lnTo>
                <a:lnTo>
                  <a:pt x="0" y="0"/>
                </a:lnTo>
                <a:close/>
              </a:path>
            </a:pathLst>
          </a:custGeom>
          <a:blipFill>
            <a:blip r:embed="rId5"/>
            <a:stretch>
              <a:fillRect l="0" t="0" r="0" b="0"/>
            </a:stretch>
          </a:blipFill>
        </p:spPr>
      </p:sp>
      <p:sp>
        <p:nvSpPr>
          <p:cNvPr name="Freeform 24" id="24"/>
          <p:cNvSpPr/>
          <p:nvPr/>
        </p:nvSpPr>
        <p:spPr>
          <a:xfrm flipH="false" flipV="false" rot="0">
            <a:off x="9515776" y="7017195"/>
            <a:ext cx="505329" cy="505329"/>
          </a:xfrm>
          <a:custGeom>
            <a:avLst/>
            <a:gdLst/>
            <a:ahLst/>
            <a:cxnLst/>
            <a:rect r="r" b="b" t="t" l="l"/>
            <a:pathLst>
              <a:path h="505329" w="505329">
                <a:moveTo>
                  <a:pt x="0" y="0"/>
                </a:moveTo>
                <a:lnTo>
                  <a:pt x="505330" y="0"/>
                </a:lnTo>
                <a:lnTo>
                  <a:pt x="505330" y="505329"/>
                </a:lnTo>
                <a:lnTo>
                  <a:pt x="0" y="505329"/>
                </a:lnTo>
                <a:lnTo>
                  <a:pt x="0" y="0"/>
                </a:lnTo>
                <a:close/>
              </a:path>
            </a:pathLst>
          </a:custGeom>
          <a:blipFill>
            <a:blip r:embed="rId6"/>
            <a:stretch>
              <a:fillRect l="0" t="0" r="0" b="0"/>
            </a:stretch>
          </a:blipFill>
        </p:spPr>
      </p:sp>
      <p:sp>
        <p:nvSpPr>
          <p:cNvPr name="TextBox 25" id="25"/>
          <p:cNvSpPr txBox="true"/>
          <p:nvPr/>
        </p:nvSpPr>
        <p:spPr>
          <a:xfrm rot="0">
            <a:off x="8664516" y="7089432"/>
            <a:ext cx="334617" cy="441631"/>
          </a:xfrm>
          <a:prstGeom prst="rect">
            <a:avLst/>
          </a:prstGeom>
        </p:spPr>
        <p:txBody>
          <a:bodyPr anchor="t" rtlCol="false" tIns="0" lIns="0" bIns="0" rIns="0">
            <a:spAutoFit/>
          </a:bodyPr>
          <a:lstStyle/>
          <a:p>
            <a:pPr algn="ctr">
              <a:lnSpc>
                <a:spcPts val="3694"/>
              </a:lnSpc>
              <a:spcBef>
                <a:spcPct val="0"/>
              </a:spcBef>
            </a:pPr>
            <a:r>
              <a:rPr lang="en-US" sz="2638">
                <a:solidFill>
                  <a:srgbClr val="B4B4B4"/>
                </a:solidFill>
                <a:latin typeface="Canva Sans"/>
                <a:ea typeface="Canva Sans"/>
                <a:cs typeface="Canva Sans"/>
                <a:sym typeface="Canva Sans"/>
              </a:rPr>
              <a:t>🔄</a:t>
            </a:r>
          </a:p>
        </p:txBody>
      </p:sp>
      <p:sp>
        <p:nvSpPr>
          <p:cNvPr name="TextBox 26" id="26"/>
          <p:cNvSpPr txBox="true"/>
          <p:nvPr/>
        </p:nvSpPr>
        <p:spPr>
          <a:xfrm rot="0">
            <a:off x="7216701" y="7658709"/>
            <a:ext cx="1157683" cy="514807"/>
          </a:xfrm>
          <a:prstGeom prst="rect">
            <a:avLst/>
          </a:prstGeom>
        </p:spPr>
        <p:txBody>
          <a:bodyPr anchor="t" rtlCol="false" tIns="0" lIns="0" bIns="0" rIns="0">
            <a:spAutoFit/>
          </a:bodyPr>
          <a:lstStyle/>
          <a:p>
            <a:pPr algn="ctr">
              <a:lnSpc>
                <a:spcPts val="4284"/>
              </a:lnSpc>
            </a:pPr>
            <a:r>
              <a:rPr lang="en-US" sz="3060">
                <a:solidFill>
                  <a:srgbClr val="B4B4B4"/>
                </a:solidFill>
                <a:latin typeface="Canva Sans"/>
                <a:ea typeface="Canva Sans"/>
                <a:cs typeface="Canva Sans"/>
                <a:sym typeface="Canva Sans"/>
              </a:rPr>
              <a:t>stint 1</a:t>
            </a:r>
          </a:p>
        </p:txBody>
      </p:sp>
      <p:sp>
        <p:nvSpPr>
          <p:cNvPr name="TextBox 27" id="27"/>
          <p:cNvSpPr txBox="true"/>
          <p:nvPr/>
        </p:nvSpPr>
        <p:spPr>
          <a:xfrm rot="0">
            <a:off x="9199150" y="7658709"/>
            <a:ext cx="1164189" cy="514807"/>
          </a:xfrm>
          <a:prstGeom prst="rect">
            <a:avLst/>
          </a:prstGeom>
        </p:spPr>
        <p:txBody>
          <a:bodyPr anchor="t" rtlCol="false" tIns="0" lIns="0" bIns="0" rIns="0">
            <a:spAutoFit/>
          </a:bodyPr>
          <a:lstStyle/>
          <a:p>
            <a:pPr algn="ctr">
              <a:lnSpc>
                <a:spcPts val="4284"/>
              </a:lnSpc>
            </a:pPr>
            <a:r>
              <a:rPr lang="en-US" sz="3060">
                <a:solidFill>
                  <a:srgbClr val="B4B4B4"/>
                </a:solidFill>
                <a:latin typeface="Canva Sans"/>
                <a:ea typeface="Canva Sans"/>
                <a:cs typeface="Canva Sans"/>
                <a:sym typeface="Canva Sans"/>
              </a:rPr>
              <a:t>stint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DAG0c1dSjt4</dc:identifier>
  <dcterms:modified xsi:type="dcterms:W3CDTF">2011-08-01T06:04:30Z</dcterms:modified>
  <cp:revision>1</cp:revision>
  <dc:title>The Capstone</dc:title>
</cp:coreProperties>
</file>